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1" r:id="rId2"/>
    <p:sldId id="356" r:id="rId3"/>
    <p:sldId id="355" r:id="rId4"/>
    <p:sldId id="358" r:id="rId5"/>
    <p:sldId id="357" r:id="rId6"/>
    <p:sldId id="341" r:id="rId7"/>
    <p:sldId id="352" r:id="rId8"/>
    <p:sldId id="350" r:id="rId9"/>
    <p:sldId id="354" r:id="rId10"/>
    <p:sldId id="296" r:id="rId11"/>
    <p:sldId id="298" r:id="rId12"/>
    <p:sldId id="308" r:id="rId13"/>
    <p:sldId id="305" r:id="rId14"/>
    <p:sldId id="324" r:id="rId15"/>
    <p:sldId id="309" r:id="rId16"/>
    <p:sldId id="310" r:id="rId17"/>
    <p:sldId id="316" r:id="rId18"/>
    <p:sldId id="317" r:id="rId19"/>
    <p:sldId id="326" r:id="rId20"/>
    <p:sldId id="344" r:id="rId21"/>
    <p:sldId id="345" r:id="rId22"/>
    <p:sldId id="346" r:id="rId23"/>
    <p:sldId id="347" r:id="rId24"/>
    <p:sldId id="348" r:id="rId25"/>
    <p:sldId id="343" r:id="rId26"/>
    <p:sldId id="32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32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5" d="100"/>
          <a:sy n="95" d="100"/>
        </p:scale>
        <p:origin x="-217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C56C7-6BA2-4217-B202-BDBC197285D1}" type="datetimeFigureOut">
              <a:rPr lang="en-US" smtClean="0"/>
              <a:t>5/30/14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7CFCD-C999-4046-BB43-6984AE3C3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60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7CFCD-C999-4046-BB43-6984AE3C394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45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997-30E4-41AE-A753-B6DBC208F66D}" type="datetimeFigureOut">
              <a:rPr lang="en-US" smtClean="0"/>
              <a:t>5/30/14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541B-6B16-400A-8219-E78E3BF6A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66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997-30E4-41AE-A753-B6DBC208F66D}" type="datetimeFigureOut">
              <a:rPr lang="en-US" smtClean="0"/>
              <a:t>5/30/14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541B-6B16-400A-8219-E78E3BF6A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2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997-30E4-41AE-A753-B6DBC208F66D}" type="datetimeFigureOut">
              <a:rPr lang="en-US" smtClean="0"/>
              <a:t>5/30/14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541B-6B16-400A-8219-E78E3BF6A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4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997-30E4-41AE-A753-B6DBC208F66D}" type="datetimeFigureOut">
              <a:rPr lang="en-US" smtClean="0"/>
              <a:t>5/30/14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541B-6B16-400A-8219-E78E3BF6A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4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997-30E4-41AE-A753-B6DBC208F66D}" type="datetimeFigureOut">
              <a:rPr lang="en-US" smtClean="0"/>
              <a:t>5/30/14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541B-6B16-400A-8219-E78E3BF6A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12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997-30E4-41AE-A753-B6DBC208F66D}" type="datetimeFigureOut">
              <a:rPr lang="en-US" smtClean="0"/>
              <a:t>5/30/14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541B-6B16-400A-8219-E78E3BF6A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8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997-30E4-41AE-A753-B6DBC208F66D}" type="datetimeFigureOut">
              <a:rPr lang="en-US" smtClean="0"/>
              <a:t>5/30/14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541B-6B16-400A-8219-E78E3BF6A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37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997-30E4-41AE-A753-B6DBC208F66D}" type="datetimeFigureOut">
              <a:rPr lang="en-US" smtClean="0"/>
              <a:t>5/30/14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541B-6B16-400A-8219-E78E3BF6A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08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997-30E4-41AE-A753-B6DBC208F66D}" type="datetimeFigureOut">
              <a:rPr lang="en-US" smtClean="0"/>
              <a:t>5/30/14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541B-6B16-400A-8219-E78E3BF6A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81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997-30E4-41AE-A753-B6DBC208F66D}" type="datetimeFigureOut">
              <a:rPr lang="en-US" smtClean="0"/>
              <a:t>5/30/14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541B-6B16-400A-8219-E78E3BF6A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4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997-30E4-41AE-A753-B6DBC208F66D}" type="datetimeFigureOut">
              <a:rPr lang="en-US" smtClean="0"/>
              <a:t>5/30/14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541B-6B16-400A-8219-E78E3BF6A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9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80997-30E4-41AE-A753-B6DBC208F66D}" type="datetimeFigureOut">
              <a:rPr lang="en-US" smtClean="0"/>
              <a:t>5/30/14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1541B-6B16-400A-8219-E78E3BF6A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34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8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95400" y="2438400"/>
            <a:ext cx="6629400" cy="15240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4800" dirty="0" smtClean="0"/>
              <a:t>Popularity-Aware Topic Model for Social Graphs</a:t>
            </a:r>
            <a:endParaRPr lang="en-US" sz="4800" dirty="0"/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1974273" y="4253344"/>
            <a:ext cx="4800600" cy="169025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tx1"/>
                </a:solidFill>
              </a:rPr>
              <a:t>Junghoo</a:t>
            </a:r>
            <a:r>
              <a:rPr lang="en-US" dirty="0" smtClean="0">
                <a:solidFill>
                  <a:schemeClr val="tx1"/>
                </a:solidFill>
              </a:rPr>
              <a:t> “John” Cho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cho@cs.ucla.edu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UCLA</a:t>
            </a:r>
          </a:p>
        </p:txBody>
      </p:sp>
    </p:spTree>
    <p:extLst>
      <p:ext uri="{BB962C8B-B14F-4D97-AF65-F5344CB8AC3E}">
        <p14:creationId xmlns:p14="http://schemas.microsoft.com/office/powerpoint/2010/main" val="3092066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expert-comptable-id31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86000" y="2057400"/>
            <a:ext cx="6096000" cy="420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Generation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write a document?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Pick a topic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Write words related to</a:t>
            </a:r>
            <a:br>
              <a:rPr lang="en-US" dirty="0" smtClean="0"/>
            </a:br>
            <a:r>
              <a:rPr lang="en-US" dirty="0" smtClean="0"/>
              <a:t>the topic</a:t>
            </a:r>
            <a:endParaRPr lang="en-US" dirty="0"/>
          </a:p>
        </p:txBody>
      </p:sp>
      <p:sp>
        <p:nvSpPr>
          <p:cNvPr id="5" name="Oval Callout 4"/>
          <p:cNvSpPr/>
          <p:nvPr/>
        </p:nvSpPr>
        <p:spPr>
          <a:xfrm>
            <a:off x="6324600" y="1377538"/>
            <a:ext cx="2057400" cy="1447800"/>
          </a:xfrm>
          <a:prstGeom prst="wedgeEllipseCallout">
            <a:avLst>
              <a:gd name="adj1" fmla="val -52235"/>
              <a:gd name="adj2" fmla="val 48103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67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Topic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exists </a:t>
            </a:r>
            <a:r>
              <a:rPr lang="en-US" i="1" dirty="0" smtClean="0"/>
              <a:t>T</a:t>
            </a:r>
            <a:r>
              <a:rPr lang="en-US" dirty="0" smtClean="0"/>
              <a:t> number of topics</a:t>
            </a:r>
          </a:p>
          <a:p>
            <a:r>
              <a:rPr lang="en-US" dirty="0" smtClean="0"/>
              <a:t>For each topic, decide the words that are more likely to be used given the topic.</a:t>
            </a:r>
          </a:p>
          <a:p>
            <a:pPr lvl="1"/>
            <a:r>
              <a:rPr lang="en-US" dirty="0" smtClean="0"/>
              <a:t>Topic to word vector </a:t>
            </a:r>
            <a:r>
              <a:rPr lang="en-US" i="1" dirty="0" smtClean="0">
                <a:latin typeface="times" pitchFamily="18" charset="0"/>
                <a:cs typeface="times" pitchFamily="18" charset="0"/>
              </a:rPr>
              <a:t>P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(</a:t>
            </a:r>
            <a:r>
              <a:rPr lang="en-US" i="1" dirty="0" err="1" smtClean="0">
                <a:latin typeface="times" pitchFamily="18" charset="0"/>
                <a:cs typeface="times" pitchFamily="18" charset="0"/>
              </a:rPr>
              <a:t>w</a:t>
            </a:r>
            <a:r>
              <a:rPr lang="en-US" i="1" baseline="-25000" dirty="0" err="1" smtClean="0">
                <a:latin typeface="times" pitchFamily="18" charset="0"/>
                <a:cs typeface="times" pitchFamily="18" charset="0"/>
              </a:rPr>
              <a:t>j</a:t>
            </a:r>
            <a:r>
              <a:rPr lang="en-US" i="1" dirty="0" err="1" smtClean="0">
                <a:latin typeface="times" pitchFamily="18" charset="0"/>
                <a:cs typeface="times" pitchFamily="18" charset="0"/>
              </a:rPr>
              <a:t>|z</a:t>
            </a:r>
            <a:r>
              <a:rPr lang="en-US" i="1" baseline="-25000" dirty="0" err="1" smtClean="0">
                <a:latin typeface="times" pitchFamily="18" charset="0"/>
                <a:cs typeface="times" pitchFamily="18" charset="0"/>
              </a:rPr>
              <a:t>i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)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Then for every document </a:t>
            </a:r>
            <a:r>
              <a:rPr lang="en-US" i="1" dirty="0">
                <a:latin typeface="times" pitchFamily="18" charset="0"/>
                <a:cs typeface="times" pitchFamily="18" charset="0"/>
              </a:rPr>
              <a:t>d</a:t>
            </a:r>
            <a:r>
              <a:rPr lang="en-US" dirty="0" smtClean="0"/>
              <a:t>, </a:t>
            </a:r>
          </a:p>
          <a:p>
            <a:pPr lvl="1"/>
            <a:r>
              <a:rPr lang="en-US" dirty="0" smtClean="0"/>
              <a:t>The user decides the topics to write on</a:t>
            </a:r>
          </a:p>
          <a:p>
            <a:pPr lvl="2"/>
            <a:r>
              <a:rPr lang="en-US" dirty="0" smtClean="0"/>
              <a:t>Document to topic probability vector </a:t>
            </a:r>
            <a:r>
              <a:rPr lang="en-US" i="1" dirty="0" smtClean="0">
                <a:latin typeface="times" pitchFamily="18" charset="0"/>
                <a:cs typeface="times" pitchFamily="18" charset="0"/>
              </a:rPr>
              <a:t>P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(</a:t>
            </a:r>
            <a:r>
              <a:rPr lang="en-US" i="1" dirty="0" err="1" smtClean="0">
                <a:latin typeface="times" pitchFamily="18" charset="0"/>
                <a:cs typeface="times" pitchFamily="18" charset="0"/>
              </a:rPr>
              <a:t>z</a:t>
            </a:r>
            <a:r>
              <a:rPr lang="en-US" i="1" baseline="-25000" dirty="0" err="1" smtClean="0">
                <a:latin typeface="times" pitchFamily="18" charset="0"/>
                <a:cs typeface="times" pitchFamily="18" charset="0"/>
              </a:rPr>
              <a:t>i</a:t>
            </a:r>
            <a:r>
              <a:rPr lang="en-US" i="1" dirty="0" err="1" smtClean="0">
                <a:latin typeface="times" pitchFamily="18" charset="0"/>
                <a:cs typeface="times" pitchFamily="18" charset="0"/>
              </a:rPr>
              <a:t>|d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)</a:t>
            </a:r>
            <a:endParaRPr lang="en-US" dirty="0" smtClean="0"/>
          </a:p>
          <a:p>
            <a:pPr lvl="1"/>
            <a:r>
              <a:rPr lang="en-US" dirty="0" smtClean="0"/>
              <a:t>For each word in </a:t>
            </a:r>
            <a:r>
              <a:rPr lang="en-US" i="1" dirty="0">
                <a:latin typeface="times" pitchFamily="18" charset="0"/>
                <a:cs typeface="times" pitchFamily="18" charset="0"/>
              </a:rPr>
              <a:t>d</a:t>
            </a:r>
            <a:endParaRPr lang="en-US" dirty="0" smtClean="0"/>
          </a:p>
          <a:p>
            <a:pPr lvl="2"/>
            <a:r>
              <a:rPr lang="en-US" dirty="0" smtClean="0"/>
              <a:t>The user selects a topic </a:t>
            </a:r>
            <a:r>
              <a:rPr lang="en-US" i="1" dirty="0" err="1" smtClean="0">
                <a:latin typeface="times" pitchFamily="18" charset="0"/>
                <a:cs typeface="times" pitchFamily="18" charset="0"/>
              </a:rPr>
              <a:t>z</a:t>
            </a:r>
            <a:r>
              <a:rPr lang="en-US" i="1" baseline="-25000" dirty="0" err="1" smtClean="0">
                <a:latin typeface="times" pitchFamily="18" charset="0"/>
                <a:cs typeface="times" pitchFamily="18" charset="0"/>
              </a:rPr>
              <a:t>i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 </a:t>
            </a:r>
            <a:r>
              <a:rPr lang="en-US" dirty="0" smtClean="0"/>
              <a:t>with probability </a:t>
            </a:r>
            <a:r>
              <a:rPr lang="en-US" i="1" dirty="0" smtClean="0">
                <a:latin typeface="times" pitchFamily="18" charset="0"/>
                <a:cs typeface="times" pitchFamily="18" charset="0"/>
              </a:rPr>
              <a:t>P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(</a:t>
            </a:r>
            <a:r>
              <a:rPr lang="en-US" i="1" dirty="0" err="1" smtClean="0">
                <a:latin typeface="times" pitchFamily="18" charset="0"/>
                <a:cs typeface="times" pitchFamily="18" charset="0"/>
              </a:rPr>
              <a:t>z</a:t>
            </a:r>
            <a:r>
              <a:rPr lang="en-US" i="1" baseline="-25000" dirty="0" err="1" smtClean="0">
                <a:latin typeface="times" pitchFamily="18" charset="0"/>
                <a:cs typeface="times" pitchFamily="18" charset="0"/>
              </a:rPr>
              <a:t>i</a:t>
            </a:r>
            <a:r>
              <a:rPr lang="en-US" i="1" dirty="0" err="1" smtClean="0">
                <a:latin typeface="times" pitchFamily="18" charset="0"/>
                <a:cs typeface="times" pitchFamily="18" charset="0"/>
              </a:rPr>
              <a:t>|d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)</a:t>
            </a:r>
            <a:endParaRPr lang="en-US" dirty="0" smtClean="0"/>
          </a:p>
          <a:p>
            <a:pPr lvl="2"/>
            <a:r>
              <a:rPr lang="en-US" dirty="0" smtClean="0"/>
              <a:t>The user selects a word </a:t>
            </a:r>
            <a:r>
              <a:rPr lang="en-US" i="1" dirty="0" err="1" smtClean="0">
                <a:latin typeface="times" pitchFamily="18" charset="0"/>
                <a:cs typeface="times" pitchFamily="18" charset="0"/>
              </a:rPr>
              <a:t>w</a:t>
            </a:r>
            <a:r>
              <a:rPr lang="en-US" i="1" baseline="-25000" dirty="0" err="1" smtClean="0">
                <a:latin typeface="times" pitchFamily="18" charset="0"/>
                <a:cs typeface="times" pitchFamily="18" charset="0"/>
              </a:rPr>
              <a:t>j</a:t>
            </a:r>
            <a:r>
              <a:rPr lang="en-US" dirty="0" smtClean="0"/>
              <a:t> with probability </a:t>
            </a:r>
            <a:r>
              <a:rPr lang="en-US" i="1" dirty="0" smtClean="0">
                <a:latin typeface="times" pitchFamily="18" charset="0"/>
                <a:cs typeface="times" pitchFamily="18" charset="0"/>
              </a:rPr>
              <a:t>P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(</a:t>
            </a:r>
            <a:r>
              <a:rPr lang="en-US" i="1" dirty="0" err="1" smtClean="0">
                <a:latin typeface="times" pitchFamily="18" charset="0"/>
                <a:cs typeface="times" pitchFamily="18" charset="0"/>
              </a:rPr>
              <a:t>w</a:t>
            </a:r>
            <a:r>
              <a:rPr lang="en-US" i="1" baseline="-25000" dirty="0" err="1" smtClean="0">
                <a:latin typeface="times" pitchFamily="18" charset="0"/>
                <a:cs typeface="times" pitchFamily="18" charset="0"/>
              </a:rPr>
              <a:t>j</a:t>
            </a:r>
            <a:r>
              <a:rPr lang="en-US" i="1" dirty="0" err="1" smtClean="0">
                <a:latin typeface="times" pitchFamily="18" charset="0"/>
                <a:cs typeface="times" pitchFamily="18" charset="0"/>
              </a:rPr>
              <a:t>|z</a:t>
            </a:r>
            <a:r>
              <a:rPr lang="en-US" i="1" baseline="-25000" dirty="0" err="1" smtClean="0">
                <a:latin typeface="times" pitchFamily="18" charset="0"/>
                <a:cs typeface="times" pitchFamily="18" charset="0"/>
              </a:rPr>
              <a:t>i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8171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Probabilistic Document Model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09600" y="1981200"/>
            <a:ext cx="1828800" cy="4876800"/>
            <a:chOff x="4572000" y="1981200"/>
            <a:chExt cx="1828800" cy="4876800"/>
          </a:xfrm>
        </p:grpSpPr>
        <p:sp>
          <p:nvSpPr>
            <p:cNvPr id="31777" name="TextBox 5"/>
            <p:cNvSpPr txBox="1">
              <a:spLocks noChangeArrowheads="1"/>
            </p:cNvSpPr>
            <p:nvPr/>
          </p:nvSpPr>
          <p:spPr bwMode="auto">
            <a:xfrm>
              <a:off x="4572000" y="3962400"/>
              <a:ext cx="922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000" b="1"/>
                <a:t>Topic 1</a:t>
              </a:r>
            </a:p>
          </p:txBody>
        </p:sp>
        <p:sp>
          <p:nvSpPr>
            <p:cNvPr id="31778" name="TextBox 6"/>
            <p:cNvSpPr txBox="1">
              <a:spLocks noChangeArrowheads="1"/>
            </p:cNvSpPr>
            <p:nvPr/>
          </p:nvSpPr>
          <p:spPr bwMode="auto">
            <a:xfrm>
              <a:off x="4648200" y="6457890"/>
              <a:ext cx="922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000" b="1"/>
                <a:t>Topic 2</a:t>
              </a:r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4724400" y="4419600"/>
              <a:ext cx="1676400" cy="2057400"/>
            </a:xfrm>
            <a:prstGeom prst="flowChartMagneticDisk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4724400" y="1981200"/>
              <a:ext cx="1676400" cy="2057400"/>
            </a:xfrm>
            <a:prstGeom prst="flowChartMagneticDisk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572000" y="2667000"/>
            <a:ext cx="13985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800" dirty="0"/>
              <a:t>DOC 1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4648200" y="4267200"/>
            <a:ext cx="13985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800"/>
              <a:t>DOC 2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4648200" y="5715000"/>
            <a:ext cx="1295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800"/>
              <a:t>DOC 3</a:t>
            </a:r>
          </a:p>
        </p:txBody>
      </p: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2438400" y="2514600"/>
            <a:ext cx="2133600" cy="609600"/>
            <a:chOff x="2438400" y="2514600"/>
            <a:chExt cx="2133600" cy="609600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2438400" y="2895600"/>
              <a:ext cx="2133600" cy="228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770" name="TextBox 32"/>
            <p:cNvSpPr txBox="1">
              <a:spLocks noChangeArrowheads="1"/>
            </p:cNvSpPr>
            <p:nvPr/>
          </p:nvSpPr>
          <p:spPr bwMode="auto">
            <a:xfrm>
              <a:off x="3276600" y="2514600"/>
              <a:ext cx="64152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800" b="1"/>
                <a:t>1.0</a:t>
              </a:r>
            </a:p>
          </p:txBody>
        </p:sp>
      </p:grpSp>
      <p:grpSp>
        <p:nvGrpSpPr>
          <p:cNvPr id="6" name="Group 44"/>
          <p:cNvGrpSpPr>
            <a:grpSpLocks/>
          </p:cNvGrpSpPr>
          <p:nvPr/>
        </p:nvGrpSpPr>
        <p:grpSpPr bwMode="auto">
          <a:xfrm>
            <a:off x="2438400" y="5486400"/>
            <a:ext cx="2209800" cy="523875"/>
            <a:chOff x="2438400" y="5181600"/>
            <a:chExt cx="2209800" cy="523220"/>
          </a:xfrm>
        </p:grpSpPr>
        <p:cxnSp>
          <p:nvCxnSpPr>
            <p:cNvPr id="31" name="Straight Arrow Connector 30"/>
            <p:cNvCxnSpPr>
              <a:endCxn id="21" idx="1"/>
            </p:cNvCxnSpPr>
            <p:nvPr/>
          </p:nvCxnSpPr>
          <p:spPr>
            <a:xfrm>
              <a:off x="2438400" y="5562124"/>
              <a:ext cx="2209800" cy="1094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768" name="TextBox 33"/>
            <p:cNvSpPr txBox="1">
              <a:spLocks noChangeArrowheads="1"/>
            </p:cNvSpPr>
            <p:nvPr/>
          </p:nvSpPr>
          <p:spPr bwMode="auto">
            <a:xfrm>
              <a:off x="3352800" y="5181600"/>
              <a:ext cx="64152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800" b="1"/>
                <a:t>1.0</a:t>
              </a:r>
            </a:p>
          </p:txBody>
        </p:sp>
      </p:grpSp>
      <p:grpSp>
        <p:nvGrpSpPr>
          <p:cNvPr id="7" name="Group 45"/>
          <p:cNvGrpSpPr>
            <a:grpSpLocks/>
          </p:cNvGrpSpPr>
          <p:nvPr/>
        </p:nvGrpSpPr>
        <p:grpSpPr bwMode="auto">
          <a:xfrm>
            <a:off x="2438400" y="3429000"/>
            <a:ext cx="2209800" cy="2362200"/>
            <a:chOff x="2438400" y="3124200"/>
            <a:chExt cx="2209800" cy="2362200"/>
          </a:xfrm>
        </p:grpSpPr>
        <p:grpSp>
          <p:nvGrpSpPr>
            <p:cNvPr id="31761" name="Group 43"/>
            <p:cNvGrpSpPr>
              <a:grpSpLocks/>
            </p:cNvGrpSpPr>
            <p:nvPr/>
          </p:nvGrpSpPr>
          <p:grpSpPr bwMode="auto">
            <a:xfrm>
              <a:off x="2438400" y="4224010"/>
              <a:ext cx="2209800" cy="1262390"/>
              <a:chOff x="2438400" y="4224010"/>
              <a:chExt cx="2209800" cy="1262390"/>
            </a:xfrm>
          </p:grpSpPr>
          <p:cxnSp>
            <p:nvCxnSpPr>
              <p:cNvPr id="26" name="Straight Arrow Connector 25"/>
              <p:cNvCxnSpPr>
                <a:endCxn id="19" idx="1"/>
              </p:cNvCxnSpPr>
              <p:nvPr/>
            </p:nvCxnSpPr>
            <p:spPr>
              <a:xfrm flipV="1">
                <a:off x="2438400" y="4224338"/>
                <a:ext cx="2209800" cy="126206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766" name="TextBox 34"/>
              <p:cNvSpPr txBox="1">
                <a:spLocks noChangeArrowheads="1"/>
              </p:cNvSpPr>
              <p:nvPr/>
            </p:nvSpPr>
            <p:spPr bwMode="auto">
              <a:xfrm>
                <a:off x="3352800" y="4267200"/>
                <a:ext cx="646331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sz="2800" b="1"/>
                  <a:t>0.5</a:t>
                </a:r>
              </a:p>
            </p:txBody>
          </p:sp>
        </p:grpSp>
        <p:grpSp>
          <p:nvGrpSpPr>
            <p:cNvPr id="31762" name="Group 42"/>
            <p:cNvGrpSpPr>
              <a:grpSpLocks/>
            </p:cNvGrpSpPr>
            <p:nvPr/>
          </p:nvGrpSpPr>
          <p:grpSpPr bwMode="auto">
            <a:xfrm>
              <a:off x="2438400" y="3124200"/>
              <a:ext cx="2209800" cy="1099810"/>
              <a:chOff x="2438400" y="3124200"/>
              <a:chExt cx="2209800" cy="1099810"/>
            </a:xfrm>
          </p:grpSpPr>
          <p:cxnSp>
            <p:nvCxnSpPr>
              <p:cNvPr id="24" name="Straight Arrow Connector 23"/>
              <p:cNvCxnSpPr>
                <a:endCxn id="19" idx="1"/>
              </p:cNvCxnSpPr>
              <p:nvPr/>
            </p:nvCxnSpPr>
            <p:spPr>
              <a:xfrm>
                <a:off x="2438400" y="3124200"/>
                <a:ext cx="2209800" cy="110013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764" name="TextBox 35"/>
              <p:cNvSpPr txBox="1">
                <a:spLocks noChangeArrowheads="1"/>
              </p:cNvSpPr>
              <p:nvPr/>
            </p:nvSpPr>
            <p:spPr bwMode="auto">
              <a:xfrm>
                <a:off x="3352800" y="3276600"/>
                <a:ext cx="646331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sz="2800" b="1"/>
                  <a:t>0.5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762000" y="1219200"/>
            <a:ext cx="1752600" cy="5110163"/>
            <a:chOff x="762000" y="1219200"/>
            <a:chExt cx="1752600" cy="5110163"/>
          </a:xfrm>
        </p:grpSpPr>
        <p:grpSp>
          <p:nvGrpSpPr>
            <p:cNvPr id="3" name="Group 51"/>
            <p:cNvGrpSpPr>
              <a:grpSpLocks/>
            </p:cNvGrpSpPr>
            <p:nvPr/>
          </p:nvGrpSpPr>
          <p:grpSpPr bwMode="auto">
            <a:xfrm>
              <a:off x="762000" y="2667000"/>
              <a:ext cx="1641475" cy="1223963"/>
              <a:chOff x="762000" y="2667000"/>
              <a:chExt cx="1640881" cy="122366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524000" y="3429000"/>
                <a:ext cx="795411" cy="461665"/>
              </a:xfrm>
              <a:prstGeom prst="rect">
                <a:avLst/>
              </a:prstGeom>
              <a:noFill/>
              <a:scene3d>
                <a:camera prst="orthographicFront">
                  <a:rot lat="0" lon="0" rev="20400000"/>
                </a:camera>
                <a:lightRig rig="threePt" dir="t"/>
              </a:scene3d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400" dirty="0"/>
                  <a:t>bank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676400" y="2667000"/>
                <a:ext cx="726481" cy="461665"/>
              </a:xfrm>
              <a:prstGeom prst="rect">
                <a:avLst/>
              </a:prstGeom>
              <a:noFill/>
              <a:scene3d>
                <a:camera prst="orthographicFront">
                  <a:rot lat="0" lon="0" rev="21000000"/>
                </a:camera>
                <a:lightRig rig="threePt" dir="t"/>
              </a:scene3d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400" dirty="0"/>
                  <a:t>loan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62000" y="2971800"/>
                <a:ext cx="1045158" cy="461665"/>
              </a:xfrm>
              <a:prstGeom prst="rect">
                <a:avLst/>
              </a:prstGeom>
              <a:noFill/>
              <a:scene3d>
                <a:camera prst="orthographicFront">
                  <a:rot lat="0" lon="0" rev="600000"/>
                </a:camera>
                <a:lightRig rig="threePt" dir="t"/>
              </a:scene3d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400" dirty="0"/>
                  <a:t>money</a:t>
                </a:r>
              </a:p>
            </p:txBody>
          </p:sp>
        </p:grpSp>
        <p:grpSp>
          <p:nvGrpSpPr>
            <p:cNvPr id="4" name="Group 52"/>
            <p:cNvGrpSpPr>
              <a:grpSpLocks/>
            </p:cNvGrpSpPr>
            <p:nvPr/>
          </p:nvGrpSpPr>
          <p:grpSpPr bwMode="auto">
            <a:xfrm>
              <a:off x="838200" y="5029200"/>
              <a:ext cx="1587500" cy="1300163"/>
              <a:chOff x="838200" y="5029200"/>
              <a:chExt cx="1587406" cy="1299865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838200" y="5029200"/>
                <a:ext cx="760336" cy="461665"/>
              </a:xfrm>
              <a:prstGeom prst="rect">
                <a:avLst/>
              </a:prstGeom>
              <a:noFill/>
              <a:scene3d>
                <a:camera prst="orthographicFront">
                  <a:rot lat="0" lon="0" rev="20400000"/>
                </a:camera>
                <a:lightRig rig="threePt" dir="t"/>
              </a:scene3d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400" dirty="0"/>
                  <a:t>river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371600" y="5334000"/>
                <a:ext cx="1054006" cy="461665"/>
              </a:xfrm>
              <a:prstGeom prst="rect">
                <a:avLst/>
              </a:prstGeom>
              <a:noFill/>
              <a:scene3d>
                <a:camera prst="orthographicFront">
                  <a:rot lat="0" lon="0" rev="300000"/>
                </a:camera>
                <a:lightRig rig="threePt" dir="t"/>
              </a:scene3d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400" dirty="0"/>
                  <a:t>stream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90600" y="5867400"/>
                <a:ext cx="795411" cy="461665"/>
              </a:xfrm>
              <a:prstGeom prst="rect">
                <a:avLst/>
              </a:prstGeom>
              <a:noFill/>
              <a:scene3d>
                <a:camera prst="orthographicFront">
                  <a:rot lat="0" lon="0" rev="1800000"/>
                </a:camera>
                <a:lightRig rig="threePt" dir="t"/>
              </a:scene3d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400" dirty="0"/>
                  <a:t>bank</a:t>
                </a:r>
              </a:p>
            </p:txBody>
          </p:sp>
        </p:grpSp>
        <p:sp>
          <p:nvSpPr>
            <p:cNvPr id="47" name="TextBox 46"/>
            <p:cNvSpPr txBox="1">
              <a:spLocks noChangeArrowheads="1"/>
            </p:cNvSpPr>
            <p:nvPr/>
          </p:nvSpPr>
          <p:spPr bwMode="auto">
            <a:xfrm>
              <a:off x="990600" y="1219200"/>
              <a:ext cx="1524000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lvl="1" eaLnBrk="1" hangingPunct="1"/>
              <a:r>
                <a:rPr lang="en-US" sz="3600" i="1" dirty="0">
                  <a:latin typeface="times" pitchFamily="18" charset="0"/>
                  <a:cs typeface="times" pitchFamily="18" charset="0"/>
                </a:rPr>
                <a:t>P</a:t>
              </a:r>
              <a:r>
                <a:rPr lang="en-US" sz="3600" dirty="0">
                  <a:latin typeface="times" pitchFamily="18" charset="0"/>
                  <a:cs typeface="times" pitchFamily="18" charset="0"/>
                </a:rPr>
                <a:t>(</a:t>
              </a:r>
              <a:r>
                <a:rPr lang="en-US" sz="3600" i="1" dirty="0" err="1">
                  <a:latin typeface="times" pitchFamily="18" charset="0"/>
                  <a:cs typeface="times" pitchFamily="18" charset="0"/>
                </a:rPr>
                <a:t>w|z</a:t>
              </a:r>
              <a:r>
                <a:rPr lang="en-US" sz="3600" dirty="0">
                  <a:latin typeface="times" pitchFamily="18" charset="0"/>
                  <a:cs typeface="times" pitchFamily="18" charset="0"/>
                </a:rPr>
                <a:t>)</a:t>
              </a:r>
              <a:endParaRPr lang="en-US" sz="3600" dirty="0"/>
            </a:p>
          </p:txBody>
        </p:sp>
      </p:grp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2971800" y="1219200"/>
            <a:ext cx="1295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lvl="1" eaLnBrk="1" hangingPunct="1"/>
            <a:r>
              <a:rPr lang="en-US" sz="3600" i="1">
                <a:latin typeface="times" pitchFamily="18" charset="0"/>
                <a:cs typeface="times" pitchFamily="18" charset="0"/>
              </a:rPr>
              <a:t>P</a:t>
            </a:r>
            <a:r>
              <a:rPr lang="en-US" sz="3600">
                <a:latin typeface="times" pitchFamily="18" charset="0"/>
                <a:cs typeface="times" pitchFamily="18" charset="0"/>
              </a:rPr>
              <a:t>(</a:t>
            </a:r>
            <a:r>
              <a:rPr lang="en-US" sz="3600" i="1">
                <a:latin typeface="times" pitchFamily="18" charset="0"/>
                <a:cs typeface="times" pitchFamily="18" charset="0"/>
              </a:rPr>
              <a:t>z|d</a:t>
            </a:r>
            <a:r>
              <a:rPr lang="en-US" sz="3200">
                <a:latin typeface="times" pitchFamily="18" charset="0"/>
                <a:cs typeface="times" pitchFamily="18" charset="0"/>
              </a:rPr>
              <a:t>)</a:t>
            </a:r>
            <a:r>
              <a:rPr lang="en-US" sz="2800"/>
              <a:t> 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943600" y="2514600"/>
            <a:ext cx="2830513" cy="106680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en-US" sz="2400" dirty="0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943600" y="5562600"/>
            <a:ext cx="2830513" cy="95408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/>
              <a:t>river</a:t>
            </a:r>
            <a:r>
              <a:rPr lang="en-US" sz="3200" baseline="30000"/>
              <a:t>2</a:t>
            </a:r>
            <a:r>
              <a:rPr lang="en-US" sz="2400"/>
              <a:t> stream</a:t>
            </a:r>
            <a:r>
              <a:rPr lang="en-US" sz="3200" baseline="30000"/>
              <a:t>2</a:t>
            </a:r>
            <a:r>
              <a:rPr lang="en-US" sz="2400"/>
              <a:t>  river</a:t>
            </a:r>
            <a:r>
              <a:rPr lang="en-US" sz="3200" baseline="30000"/>
              <a:t>2</a:t>
            </a:r>
            <a:r>
              <a:rPr lang="en-US" sz="2400"/>
              <a:t/>
            </a:r>
            <a:br>
              <a:rPr lang="en-US" sz="2400"/>
            </a:br>
            <a:r>
              <a:rPr lang="en-US" sz="2400"/>
              <a:t>bank</a:t>
            </a:r>
            <a:r>
              <a:rPr lang="en-US" sz="3200" baseline="30000"/>
              <a:t>2</a:t>
            </a:r>
            <a:r>
              <a:rPr lang="en-US" sz="2400"/>
              <a:t> stream</a:t>
            </a:r>
            <a:r>
              <a:rPr lang="en-US" sz="3200" baseline="30000"/>
              <a:t>2</a:t>
            </a:r>
            <a:r>
              <a:rPr lang="en-US" sz="2400"/>
              <a:t> ...</a:t>
            </a: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943600" y="4114800"/>
            <a:ext cx="2857500" cy="95408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/>
              <a:t>money</a:t>
            </a:r>
            <a:r>
              <a:rPr lang="en-US" sz="3200" baseline="30000"/>
              <a:t>1</a:t>
            </a:r>
            <a:r>
              <a:rPr lang="en-US" sz="2400"/>
              <a:t> river</a:t>
            </a:r>
            <a:r>
              <a:rPr lang="en-US" sz="3200" baseline="30000"/>
              <a:t>2</a:t>
            </a:r>
            <a:r>
              <a:rPr lang="en-US" sz="2400"/>
              <a:t>  bank</a:t>
            </a:r>
            <a:r>
              <a:rPr lang="en-US" sz="3200" baseline="30000"/>
              <a:t>1</a:t>
            </a:r>
            <a:r>
              <a:rPr lang="en-US" sz="2400"/>
              <a:t/>
            </a:r>
            <a:br>
              <a:rPr lang="en-US" sz="2400"/>
            </a:br>
            <a:r>
              <a:rPr lang="en-US" sz="2400"/>
              <a:t>stream</a:t>
            </a:r>
            <a:r>
              <a:rPr lang="en-US" sz="3200" baseline="30000"/>
              <a:t>2</a:t>
            </a:r>
            <a:r>
              <a:rPr lang="en-US" sz="2400"/>
              <a:t> bank</a:t>
            </a:r>
            <a:r>
              <a:rPr lang="en-US" sz="3200" baseline="30000"/>
              <a:t>2</a:t>
            </a:r>
            <a:r>
              <a:rPr lang="en-US" sz="2400"/>
              <a:t> ...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50974" y="2510209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money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913692" y="2510209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loan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60573" y="2510208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bank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96906" y="241248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50025" y="238016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518184" y="241307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955131" y="3055899"/>
            <a:ext cx="281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bank</a:t>
            </a:r>
            <a:r>
              <a:rPr lang="en-US" sz="32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money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  </a:t>
            </a:r>
            <a:r>
              <a:rPr lang="en-US" sz="32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35297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48" grpId="0"/>
      <p:bldP spid="49" grpId="0" animBg="1"/>
      <p:bldP spid="50" grpId="0" animBg="1"/>
      <p:bldP spid="51" grpId="0" animBg="1"/>
      <p:bldP spid="18" grpId="0"/>
      <p:bldP spid="39" grpId="0"/>
      <p:bldP spid="40" grpId="0"/>
      <p:bldP spid="20" grpId="0"/>
      <p:bldP spid="42" grpId="0"/>
      <p:bldP spid="43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Plate Notation of LDA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76800" y="1295400"/>
            <a:ext cx="2667000" cy="480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0" y="2895600"/>
            <a:ext cx="1676400" cy="2971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71800" y="4419600"/>
            <a:ext cx="1371600" cy="16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15000" y="4724400"/>
            <a:ext cx="762000" cy="762000"/>
          </a:xfrm>
          <a:prstGeom prst="ellipse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15000" y="3276600"/>
            <a:ext cx="7620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715000" y="1676400"/>
            <a:ext cx="7620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76600" y="4724400"/>
            <a:ext cx="7620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9" idx="2"/>
          </p:cNvCxnSpPr>
          <p:nvPr/>
        </p:nvCxnSpPr>
        <p:spPr>
          <a:xfrm>
            <a:off x="4038600" y="5105400"/>
            <a:ext cx="1676400" cy="1588"/>
          </a:xfrm>
          <a:prstGeom prst="straightConnector1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4"/>
          </p:cNvCxnSpPr>
          <p:nvPr/>
        </p:nvCxnSpPr>
        <p:spPr>
          <a:xfrm rot="5400000">
            <a:off x="5676900" y="2857500"/>
            <a:ext cx="838200" cy="1588"/>
          </a:xfrm>
          <a:prstGeom prst="straightConnector1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4"/>
            <a:endCxn id="9" idx="0"/>
          </p:cNvCxnSpPr>
          <p:nvPr/>
        </p:nvCxnSpPr>
        <p:spPr>
          <a:xfrm rot="5400000">
            <a:off x="5753100" y="4381500"/>
            <a:ext cx="685800" cy="1588"/>
          </a:xfrm>
          <a:prstGeom prst="straightConnector1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2400" y="548640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lang="en-US" sz="3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77000" y="5257800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M</a:t>
            </a:r>
            <a:endParaRPr lang="en-US" sz="3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86600" y="5486400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endParaRPr lang="en-US" sz="3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67400" y="4724400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 pitchFamily="18" charset="0"/>
                <a:cs typeface="Times New Roman" pitchFamily="18" charset="0"/>
              </a:rPr>
              <a:t>w</a:t>
            </a:r>
            <a:endParaRPr lang="en-US" sz="40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43600" y="3276600"/>
            <a:ext cx="385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 pitchFamily="18" charset="0"/>
                <a:cs typeface="Times New Roman" pitchFamily="18" charset="0"/>
              </a:rPr>
              <a:t>z</a:t>
            </a:r>
            <a:endParaRPr lang="en-US" sz="40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38800" y="1828800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z|d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00400" y="4876800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w|z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76400" y="1676400"/>
            <a:ext cx="6133388" cy="4985266"/>
            <a:chOff x="1676400" y="1676400"/>
            <a:chExt cx="6133388" cy="4985266"/>
          </a:xfrm>
        </p:grpSpPr>
        <p:grpSp>
          <p:nvGrpSpPr>
            <p:cNvPr id="17" name="Group 16"/>
            <p:cNvGrpSpPr/>
            <p:nvPr/>
          </p:nvGrpSpPr>
          <p:grpSpPr>
            <a:xfrm>
              <a:off x="1676400" y="4724400"/>
              <a:ext cx="1600200" cy="762000"/>
              <a:chOff x="1676400" y="4724400"/>
              <a:chExt cx="1600200" cy="7620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1676400" y="4724400"/>
                <a:ext cx="7620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Arrow Connector 15"/>
              <p:cNvCxnSpPr>
                <a:endCxn id="12" idx="2"/>
              </p:cNvCxnSpPr>
              <p:nvPr/>
            </p:nvCxnSpPr>
            <p:spPr>
              <a:xfrm>
                <a:off x="2438400" y="5105400"/>
                <a:ext cx="838200" cy="1588"/>
              </a:xfrm>
              <a:prstGeom prst="straightConnector1">
                <a:avLst/>
              </a:prstGeom>
              <a:ln w="19050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1828800" y="4724400"/>
                <a:ext cx="46679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i="1" dirty="0" smtClean="0">
                    <a:latin typeface="Symbol" pitchFamily="18" charset="2"/>
                    <a:cs typeface="Times New Roman" pitchFamily="18" charset="0"/>
                  </a:rPr>
                  <a:t>b</a:t>
                </a:r>
                <a:endParaRPr lang="en-US" sz="4000" dirty="0">
                  <a:latin typeface="Symbol" pitchFamily="18" charset="2"/>
                  <a:cs typeface="Times New Roman" pitchFamily="18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3479686" y="1676400"/>
              <a:ext cx="2209800" cy="762000"/>
              <a:chOff x="3479686" y="1676400"/>
              <a:chExt cx="2209800" cy="7620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3479686" y="1676400"/>
                <a:ext cx="7620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/>
              <p:cNvCxnSpPr>
                <a:stCxn id="8" idx="6"/>
                <a:endCxn id="11" idx="2"/>
              </p:cNvCxnSpPr>
              <p:nvPr/>
            </p:nvCxnSpPr>
            <p:spPr>
              <a:xfrm>
                <a:off x="4241686" y="2057400"/>
                <a:ext cx="1447800" cy="1588"/>
              </a:xfrm>
              <a:prstGeom prst="straightConnector1">
                <a:avLst/>
              </a:prstGeom>
              <a:ln w="19050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3657600" y="1676400"/>
                <a:ext cx="5084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i="1" dirty="0" smtClean="0">
                    <a:latin typeface="Symbol" pitchFamily="18" charset="2"/>
                    <a:cs typeface="Times New Roman" pitchFamily="18" charset="0"/>
                  </a:rPr>
                  <a:t>a</a:t>
                </a:r>
                <a:endParaRPr lang="en-US" sz="4000" dirty="0">
                  <a:latin typeface="Symbol" pitchFamily="18" charset="2"/>
                  <a:cs typeface="Times New Roman" pitchFamily="18" charset="0"/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4610811" y="6292334"/>
              <a:ext cx="3198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Often, </a:t>
              </a:r>
              <a:r>
                <a:rPr lang="en-US" i="1" dirty="0">
                  <a:latin typeface="Symbol" pitchFamily="18" charset="2"/>
                  <a:cs typeface="Times New Roman" pitchFamily="18" charset="0"/>
                </a:rPr>
                <a:t>a </a:t>
              </a:r>
              <a:r>
                <a:rPr lang="en-US" i="1" dirty="0" smtClean="0">
                  <a:latin typeface="Symbol" pitchFamily="18" charset="2"/>
                  <a:cs typeface="Times New Roman" pitchFamily="18" charset="0"/>
                </a:rPr>
                <a:t>= </a:t>
              </a:r>
              <a:r>
                <a:rPr lang="en-US" dirty="0" smtClean="0"/>
                <a:t>50/T, </a:t>
              </a:r>
              <a:r>
                <a:rPr lang="en-US" i="1" dirty="0" smtClean="0">
                  <a:latin typeface="Symbol" pitchFamily="18" charset="2"/>
                  <a:cs typeface="Times New Roman" pitchFamily="18" charset="0"/>
                </a:rPr>
                <a:t>b</a:t>
              </a:r>
              <a:r>
                <a:rPr lang="en-US" dirty="0" smtClean="0">
                  <a:latin typeface="Symbol" pitchFamily="18" charset="2"/>
                  <a:cs typeface="Times New Roman" pitchFamily="18" charset="0"/>
                </a:rPr>
                <a:t> </a:t>
              </a:r>
              <a:r>
                <a:rPr lang="en-US" dirty="0" smtClean="0"/>
                <a:t>= 200/W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1099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Is the Model Used for the Task?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the document corpus, identify the hidden parameters of the document generation model that “fits” best with the corpus </a:t>
            </a:r>
          </a:p>
          <a:p>
            <a:pPr lvl="1"/>
            <a:r>
              <a:rPr lang="en-US" dirty="0" smtClean="0"/>
              <a:t>Model-based </a:t>
            </a:r>
            <a:r>
              <a:rPr lang="en-US" dirty="0" err="1" smtClean="0"/>
              <a:t>inferencing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828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Generative Model vs Inference (1)</a:t>
            </a:r>
          </a:p>
        </p:txBody>
      </p:sp>
      <p:grpSp>
        <p:nvGrpSpPr>
          <p:cNvPr id="33795" name="Group 9"/>
          <p:cNvGrpSpPr>
            <a:grpSpLocks/>
          </p:cNvGrpSpPr>
          <p:nvPr/>
        </p:nvGrpSpPr>
        <p:grpSpPr bwMode="auto">
          <a:xfrm>
            <a:off x="609600" y="1981200"/>
            <a:ext cx="1828800" cy="4876800"/>
            <a:chOff x="4572000" y="1981200"/>
            <a:chExt cx="1828800" cy="4876800"/>
          </a:xfrm>
        </p:grpSpPr>
        <p:sp>
          <p:nvSpPr>
            <p:cNvPr id="33825" name="TextBox 5"/>
            <p:cNvSpPr txBox="1">
              <a:spLocks noChangeArrowheads="1"/>
            </p:cNvSpPr>
            <p:nvPr/>
          </p:nvSpPr>
          <p:spPr bwMode="auto">
            <a:xfrm>
              <a:off x="4572000" y="3962400"/>
              <a:ext cx="922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000" b="1"/>
                <a:t>Topic 1</a:t>
              </a:r>
            </a:p>
          </p:txBody>
        </p:sp>
        <p:sp>
          <p:nvSpPr>
            <p:cNvPr id="33826" name="TextBox 6"/>
            <p:cNvSpPr txBox="1">
              <a:spLocks noChangeArrowheads="1"/>
            </p:cNvSpPr>
            <p:nvPr/>
          </p:nvSpPr>
          <p:spPr bwMode="auto">
            <a:xfrm>
              <a:off x="4648200" y="6457890"/>
              <a:ext cx="922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000" b="1"/>
                <a:t>Topic 2</a:t>
              </a:r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4724400" y="4419600"/>
              <a:ext cx="1676400" cy="2057400"/>
            </a:xfrm>
            <a:prstGeom prst="flowChartMagneticDisk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4724400" y="1981200"/>
              <a:ext cx="1676400" cy="2057400"/>
            </a:xfrm>
            <a:prstGeom prst="flowChartMagneticDisk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3796" name="Group 51"/>
          <p:cNvGrpSpPr>
            <a:grpSpLocks/>
          </p:cNvGrpSpPr>
          <p:nvPr/>
        </p:nvGrpSpPr>
        <p:grpSpPr bwMode="auto">
          <a:xfrm>
            <a:off x="762000" y="2667000"/>
            <a:ext cx="1641475" cy="1223963"/>
            <a:chOff x="762000" y="2667000"/>
            <a:chExt cx="1640881" cy="1223665"/>
          </a:xfrm>
        </p:grpSpPr>
        <p:sp>
          <p:nvSpPr>
            <p:cNvPr id="11" name="TextBox 10"/>
            <p:cNvSpPr txBox="1"/>
            <p:nvPr/>
          </p:nvSpPr>
          <p:spPr>
            <a:xfrm>
              <a:off x="1524000" y="3429000"/>
              <a:ext cx="795411" cy="461665"/>
            </a:xfrm>
            <a:prstGeom prst="rect">
              <a:avLst/>
            </a:prstGeom>
            <a:noFill/>
            <a:scene3d>
              <a:camera prst="orthographicFront">
                <a:rot lat="0" lon="0" rev="204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/>
                <a:t>bank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76400" y="2667000"/>
              <a:ext cx="726481" cy="461665"/>
            </a:xfrm>
            <a:prstGeom prst="rect">
              <a:avLst/>
            </a:prstGeom>
            <a:noFill/>
            <a:scene3d>
              <a:camera prst="orthographicFront">
                <a:rot lat="0" lon="0" rev="210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/>
                <a:t>loan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2000" y="2971800"/>
              <a:ext cx="1045158" cy="461665"/>
            </a:xfrm>
            <a:prstGeom prst="rect">
              <a:avLst/>
            </a:prstGeom>
            <a:noFill/>
            <a:scene3d>
              <a:camera prst="orthographicFront">
                <a:rot lat="0" lon="0" rev="6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/>
                <a:t>money</a:t>
              </a:r>
            </a:p>
          </p:txBody>
        </p:sp>
      </p:grpSp>
      <p:grpSp>
        <p:nvGrpSpPr>
          <p:cNvPr id="33797" name="Group 52"/>
          <p:cNvGrpSpPr>
            <a:grpSpLocks/>
          </p:cNvGrpSpPr>
          <p:nvPr/>
        </p:nvGrpSpPr>
        <p:grpSpPr bwMode="auto">
          <a:xfrm>
            <a:off x="838200" y="5029200"/>
            <a:ext cx="1587500" cy="1300163"/>
            <a:chOff x="838200" y="5029200"/>
            <a:chExt cx="1587406" cy="1299865"/>
          </a:xfrm>
        </p:grpSpPr>
        <p:sp>
          <p:nvSpPr>
            <p:cNvPr id="14" name="TextBox 13"/>
            <p:cNvSpPr txBox="1"/>
            <p:nvPr/>
          </p:nvSpPr>
          <p:spPr>
            <a:xfrm>
              <a:off x="838200" y="5029200"/>
              <a:ext cx="760336" cy="461665"/>
            </a:xfrm>
            <a:prstGeom prst="rect">
              <a:avLst/>
            </a:prstGeom>
            <a:noFill/>
            <a:scene3d>
              <a:camera prst="orthographicFront">
                <a:rot lat="0" lon="0" rev="204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/>
                <a:t>river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71600" y="5334000"/>
              <a:ext cx="1054006" cy="461665"/>
            </a:xfrm>
            <a:prstGeom prst="rect">
              <a:avLst/>
            </a:prstGeom>
            <a:noFill/>
            <a:scene3d>
              <a:camera prst="orthographicFront">
                <a:rot lat="0" lon="0" rev="3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/>
                <a:t>stream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90600" y="5867400"/>
              <a:ext cx="795411" cy="461665"/>
            </a:xfrm>
            <a:prstGeom prst="rect">
              <a:avLst/>
            </a:prstGeom>
            <a:noFill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/>
                <a:t>bank</a:t>
              </a:r>
            </a:p>
          </p:txBody>
        </p:sp>
      </p:grpSp>
      <p:sp>
        <p:nvSpPr>
          <p:cNvPr id="33798" name="TextBox 16"/>
          <p:cNvSpPr txBox="1">
            <a:spLocks noChangeArrowheads="1"/>
          </p:cNvSpPr>
          <p:nvPr/>
        </p:nvSpPr>
        <p:spPr bwMode="auto">
          <a:xfrm>
            <a:off x="4572000" y="2667000"/>
            <a:ext cx="13985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800"/>
              <a:t>DOC 1</a:t>
            </a:r>
          </a:p>
        </p:txBody>
      </p:sp>
      <p:sp>
        <p:nvSpPr>
          <p:cNvPr id="33799" name="TextBox 18"/>
          <p:cNvSpPr txBox="1">
            <a:spLocks noChangeArrowheads="1"/>
          </p:cNvSpPr>
          <p:nvPr/>
        </p:nvSpPr>
        <p:spPr bwMode="auto">
          <a:xfrm>
            <a:off x="4648200" y="4267200"/>
            <a:ext cx="13985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800"/>
              <a:t>DOC 2</a:t>
            </a:r>
          </a:p>
        </p:txBody>
      </p:sp>
      <p:sp>
        <p:nvSpPr>
          <p:cNvPr id="33800" name="TextBox 20"/>
          <p:cNvSpPr txBox="1">
            <a:spLocks noChangeArrowheads="1"/>
          </p:cNvSpPr>
          <p:nvPr/>
        </p:nvSpPr>
        <p:spPr bwMode="auto">
          <a:xfrm>
            <a:off x="4648200" y="5715000"/>
            <a:ext cx="1295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800"/>
              <a:t>DOC 3</a:t>
            </a:r>
          </a:p>
        </p:txBody>
      </p:sp>
      <p:grpSp>
        <p:nvGrpSpPr>
          <p:cNvPr id="33801" name="Group 53"/>
          <p:cNvGrpSpPr>
            <a:grpSpLocks/>
          </p:cNvGrpSpPr>
          <p:nvPr/>
        </p:nvGrpSpPr>
        <p:grpSpPr bwMode="auto">
          <a:xfrm>
            <a:off x="2438400" y="2514600"/>
            <a:ext cx="2133600" cy="609600"/>
            <a:chOff x="2438400" y="2514600"/>
            <a:chExt cx="2133600" cy="609600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2438400" y="2895600"/>
              <a:ext cx="2133600" cy="228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18" name="TextBox 32"/>
            <p:cNvSpPr txBox="1">
              <a:spLocks noChangeArrowheads="1"/>
            </p:cNvSpPr>
            <p:nvPr/>
          </p:nvSpPr>
          <p:spPr bwMode="auto">
            <a:xfrm>
              <a:off x="3276600" y="2514600"/>
              <a:ext cx="64152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800" b="1"/>
                <a:t>1.0</a:t>
              </a:r>
            </a:p>
          </p:txBody>
        </p:sp>
      </p:grpSp>
      <p:grpSp>
        <p:nvGrpSpPr>
          <p:cNvPr id="33802" name="Group 44"/>
          <p:cNvGrpSpPr>
            <a:grpSpLocks/>
          </p:cNvGrpSpPr>
          <p:nvPr/>
        </p:nvGrpSpPr>
        <p:grpSpPr bwMode="auto">
          <a:xfrm>
            <a:off x="2438400" y="5486400"/>
            <a:ext cx="2209800" cy="523875"/>
            <a:chOff x="2438400" y="5181600"/>
            <a:chExt cx="2209800" cy="523220"/>
          </a:xfrm>
        </p:grpSpPr>
        <p:cxnSp>
          <p:nvCxnSpPr>
            <p:cNvPr id="31" name="Straight Arrow Connector 30"/>
            <p:cNvCxnSpPr>
              <a:endCxn id="33800" idx="1"/>
            </p:cNvCxnSpPr>
            <p:nvPr/>
          </p:nvCxnSpPr>
          <p:spPr>
            <a:xfrm>
              <a:off x="2438400" y="5562124"/>
              <a:ext cx="2209800" cy="1094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16" name="TextBox 33"/>
            <p:cNvSpPr txBox="1">
              <a:spLocks noChangeArrowheads="1"/>
            </p:cNvSpPr>
            <p:nvPr/>
          </p:nvSpPr>
          <p:spPr bwMode="auto">
            <a:xfrm>
              <a:off x="3352800" y="5181600"/>
              <a:ext cx="64152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800" b="1"/>
                <a:t>1.0</a:t>
              </a:r>
            </a:p>
          </p:txBody>
        </p:sp>
      </p:grpSp>
      <p:grpSp>
        <p:nvGrpSpPr>
          <p:cNvPr id="33803" name="Group 45"/>
          <p:cNvGrpSpPr>
            <a:grpSpLocks/>
          </p:cNvGrpSpPr>
          <p:nvPr/>
        </p:nvGrpSpPr>
        <p:grpSpPr bwMode="auto">
          <a:xfrm>
            <a:off x="2438400" y="3429000"/>
            <a:ext cx="2209800" cy="2362200"/>
            <a:chOff x="2438400" y="3124200"/>
            <a:chExt cx="2209800" cy="2362200"/>
          </a:xfrm>
        </p:grpSpPr>
        <p:grpSp>
          <p:nvGrpSpPr>
            <p:cNvPr id="33809" name="Group 43"/>
            <p:cNvGrpSpPr>
              <a:grpSpLocks/>
            </p:cNvGrpSpPr>
            <p:nvPr/>
          </p:nvGrpSpPr>
          <p:grpSpPr bwMode="auto">
            <a:xfrm>
              <a:off x="2438400" y="4224010"/>
              <a:ext cx="2209800" cy="1262390"/>
              <a:chOff x="2438400" y="4224010"/>
              <a:chExt cx="2209800" cy="1262390"/>
            </a:xfrm>
          </p:grpSpPr>
          <p:cxnSp>
            <p:nvCxnSpPr>
              <p:cNvPr id="26" name="Straight Arrow Connector 25"/>
              <p:cNvCxnSpPr>
                <a:endCxn id="33799" idx="1"/>
              </p:cNvCxnSpPr>
              <p:nvPr/>
            </p:nvCxnSpPr>
            <p:spPr>
              <a:xfrm flipV="1">
                <a:off x="2438400" y="4224338"/>
                <a:ext cx="2209800" cy="126206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814" name="TextBox 34"/>
              <p:cNvSpPr txBox="1">
                <a:spLocks noChangeArrowheads="1"/>
              </p:cNvSpPr>
              <p:nvPr/>
            </p:nvSpPr>
            <p:spPr bwMode="auto">
              <a:xfrm>
                <a:off x="3352800" y="4267200"/>
                <a:ext cx="646331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sz="2800" b="1"/>
                  <a:t>0.5</a:t>
                </a:r>
              </a:p>
            </p:txBody>
          </p:sp>
        </p:grpSp>
        <p:grpSp>
          <p:nvGrpSpPr>
            <p:cNvPr id="33810" name="Group 42"/>
            <p:cNvGrpSpPr>
              <a:grpSpLocks/>
            </p:cNvGrpSpPr>
            <p:nvPr/>
          </p:nvGrpSpPr>
          <p:grpSpPr bwMode="auto">
            <a:xfrm>
              <a:off x="2438400" y="3124200"/>
              <a:ext cx="2209800" cy="1099810"/>
              <a:chOff x="2438400" y="3124200"/>
              <a:chExt cx="2209800" cy="1099810"/>
            </a:xfrm>
          </p:grpSpPr>
          <p:cxnSp>
            <p:nvCxnSpPr>
              <p:cNvPr id="24" name="Straight Arrow Connector 23"/>
              <p:cNvCxnSpPr>
                <a:endCxn id="33799" idx="1"/>
              </p:cNvCxnSpPr>
              <p:nvPr/>
            </p:nvCxnSpPr>
            <p:spPr>
              <a:xfrm>
                <a:off x="2438400" y="3124200"/>
                <a:ext cx="2209800" cy="110013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812" name="TextBox 35"/>
              <p:cNvSpPr txBox="1">
                <a:spLocks noChangeArrowheads="1"/>
              </p:cNvSpPr>
              <p:nvPr/>
            </p:nvSpPr>
            <p:spPr bwMode="auto">
              <a:xfrm>
                <a:off x="3352800" y="3276600"/>
                <a:ext cx="646331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sz="2800" b="1"/>
                  <a:t>0.5</a:t>
                </a:r>
              </a:p>
            </p:txBody>
          </p:sp>
        </p:grpSp>
      </p:grpSp>
      <p:sp>
        <p:nvSpPr>
          <p:cNvPr id="33804" name="TextBox 46"/>
          <p:cNvSpPr txBox="1">
            <a:spLocks noChangeArrowheads="1"/>
          </p:cNvSpPr>
          <p:nvPr/>
        </p:nvSpPr>
        <p:spPr bwMode="auto">
          <a:xfrm>
            <a:off x="990600" y="1219200"/>
            <a:ext cx="152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lvl="1" eaLnBrk="1" hangingPunct="1"/>
            <a:r>
              <a:rPr lang="en-US" sz="3600" i="1">
                <a:latin typeface="times" pitchFamily="18" charset="0"/>
                <a:cs typeface="times" pitchFamily="18" charset="0"/>
              </a:rPr>
              <a:t>P</a:t>
            </a:r>
            <a:r>
              <a:rPr lang="en-US" sz="3600">
                <a:latin typeface="times" pitchFamily="18" charset="0"/>
                <a:cs typeface="times" pitchFamily="18" charset="0"/>
              </a:rPr>
              <a:t>(</a:t>
            </a:r>
            <a:r>
              <a:rPr lang="en-US" sz="3600" i="1">
                <a:latin typeface="times" pitchFamily="18" charset="0"/>
                <a:cs typeface="times" pitchFamily="18" charset="0"/>
              </a:rPr>
              <a:t>w|z</a:t>
            </a:r>
            <a:r>
              <a:rPr lang="en-US" sz="3600">
                <a:latin typeface="times" pitchFamily="18" charset="0"/>
                <a:cs typeface="times" pitchFamily="18" charset="0"/>
              </a:rPr>
              <a:t>)</a:t>
            </a:r>
            <a:endParaRPr lang="en-US" sz="3600"/>
          </a:p>
        </p:txBody>
      </p:sp>
      <p:sp>
        <p:nvSpPr>
          <p:cNvPr id="33805" name="TextBox 47"/>
          <p:cNvSpPr txBox="1">
            <a:spLocks noChangeArrowheads="1"/>
          </p:cNvSpPr>
          <p:nvPr/>
        </p:nvSpPr>
        <p:spPr bwMode="auto">
          <a:xfrm>
            <a:off x="2971800" y="1219200"/>
            <a:ext cx="1600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lvl="1" eaLnBrk="1" hangingPunct="1"/>
            <a:r>
              <a:rPr lang="en-US" sz="3600" i="1">
                <a:latin typeface="times" pitchFamily="18" charset="0"/>
                <a:cs typeface="times" pitchFamily="18" charset="0"/>
              </a:rPr>
              <a:t>P</a:t>
            </a:r>
            <a:r>
              <a:rPr lang="en-US" sz="3600">
                <a:latin typeface="times" pitchFamily="18" charset="0"/>
                <a:cs typeface="times" pitchFamily="18" charset="0"/>
              </a:rPr>
              <a:t>(</a:t>
            </a:r>
            <a:r>
              <a:rPr lang="en-US" sz="3600" i="1">
                <a:latin typeface="times" pitchFamily="18" charset="0"/>
                <a:cs typeface="times" pitchFamily="18" charset="0"/>
              </a:rPr>
              <a:t>z|d</a:t>
            </a:r>
            <a:r>
              <a:rPr lang="en-US" sz="3200">
                <a:latin typeface="times" pitchFamily="18" charset="0"/>
                <a:cs typeface="times" pitchFamily="18" charset="0"/>
              </a:rPr>
              <a:t>)</a:t>
            </a:r>
            <a:r>
              <a:rPr lang="en-US" sz="2800"/>
              <a:t> </a:t>
            </a:r>
          </a:p>
        </p:txBody>
      </p:sp>
      <p:sp>
        <p:nvSpPr>
          <p:cNvPr id="33806" name="TextBox 48"/>
          <p:cNvSpPr txBox="1">
            <a:spLocks noChangeArrowheads="1"/>
          </p:cNvSpPr>
          <p:nvPr/>
        </p:nvSpPr>
        <p:spPr bwMode="auto">
          <a:xfrm>
            <a:off x="5943600" y="2514600"/>
            <a:ext cx="2822575" cy="95408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/>
              <a:t>money</a:t>
            </a:r>
            <a:r>
              <a:rPr lang="en-US" sz="3200" baseline="30000"/>
              <a:t>1</a:t>
            </a:r>
            <a:r>
              <a:rPr lang="en-US" sz="2400"/>
              <a:t> bank</a:t>
            </a:r>
            <a:r>
              <a:rPr lang="en-US" sz="3200" baseline="30000"/>
              <a:t>1</a:t>
            </a:r>
            <a:r>
              <a:rPr lang="en-US" sz="2400"/>
              <a:t>  loan</a:t>
            </a:r>
            <a:r>
              <a:rPr lang="en-US" sz="3200" baseline="30000"/>
              <a:t>1</a:t>
            </a:r>
            <a:r>
              <a:rPr lang="en-US" sz="2400"/>
              <a:t/>
            </a:r>
            <a:br>
              <a:rPr lang="en-US" sz="2400"/>
            </a:br>
            <a:r>
              <a:rPr lang="en-US" sz="2400"/>
              <a:t>bank</a:t>
            </a:r>
            <a:r>
              <a:rPr lang="en-US" sz="3200" baseline="30000"/>
              <a:t>1</a:t>
            </a:r>
            <a:r>
              <a:rPr lang="en-US" sz="2400"/>
              <a:t> money</a:t>
            </a:r>
            <a:r>
              <a:rPr lang="en-US" sz="3200" baseline="30000"/>
              <a:t>1</a:t>
            </a:r>
            <a:r>
              <a:rPr lang="en-US" sz="2400"/>
              <a:t> ...</a:t>
            </a:r>
          </a:p>
        </p:txBody>
      </p:sp>
      <p:sp>
        <p:nvSpPr>
          <p:cNvPr id="33807" name="TextBox 49"/>
          <p:cNvSpPr txBox="1">
            <a:spLocks noChangeArrowheads="1"/>
          </p:cNvSpPr>
          <p:nvPr/>
        </p:nvSpPr>
        <p:spPr bwMode="auto">
          <a:xfrm>
            <a:off x="5943600" y="5562600"/>
            <a:ext cx="2830513" cy="95408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/>
              <a:t>river</a:t>
            </a:r>
            <a:r>
              <a:rPr lang="en-US" sz="3200" baseline="30000"/>
              <a:t>2</a:t>
            </a:r>
            <a:r>
              <a:rPr lang="en-US" sz="2400"/>
              <a:t> stream</a:t>
            </a:r>
            <a:r>
              <a:rPr lang="en-US" sz="3200" baseline="30000"/>
              <a:t>2</a:t>
            </a:r>
            <a:r>
              <a:rPr lang="en-US" sz="2400"/>
              <a:t>  river</a:t>
            </a:r>
            <a:r>
              <a:rPr lang="en-US" sz="3200" baseline="30000"/>
              <a:t>2</a:t>
            </a:r>
            <a:r>
              <a:rPr lang="en-US" sz="2400"/>
              <a:t/>
            </a:r>
            <a:br>
              <a:rPr lang="en-US" sz="2400"/>
            </a:br>
            <a:r>
              <a:rPr lang="en-US" sz="2400"/>
              <a:t>bank</a:t>
            </a:r>
            <a:r>
              <a:rPr lang="en-US" sz="3200" baseline="30000"/>
              <a:t>2</a:t>
            </a:r>
            <a:r>
              <a:rPr lang="en-US" sz="2400"/>
              <a:t> stream</a:t>
            </a:r>
            <a:r>
              <a:rPr lang="en-US" sz="3200" baseline="30000"/>
              <a:t>2</a:t>
            </a:r>
            <a:r>
              <a:rPr lang="en-US" sz="2400"/>
              <a:t> ...</a:t>
            </a:r>
          </a:p>
        </p:txBody>
      </p:sp>
      <p:sp>
        <p:nvSpPr>
          <p:cNvPr id="33808" name="TextBox 50"/>
          <p:cNvSpPr txBox="1">
            <a:spLocks noChangeArrowheads="1"/>
          </p:cNvSpPr>
          <p:nvPr/>
        </p:nvSpPr>
        <p:spPr bwMode="auto">
          <a:xfrm>
            <a:off x="5943600" y="4114800"/>
            <a:ext cx="2857500" cy="95408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/>
              <a:t>money</a:t>
            </a:r>
            <a:r>
              <a:rPr lang="en-US" sz="3200" baseline="30000"/>
              <a:t>1</a:t>
            </a:r>
            <a:r>
              <a:rPr lang="en-US" sz="2400"/>
              <a:t> river</a:t>
            </a:r>
            <a:r>
              <a:rPr lang="en-US" sz="3200" baseline="30000"/>
              <a:t>2</a:t>
            </a:r>
            <a:r>
              <a:rPr lang="en-US" sz="2400"/>
              <a:t>  bank</a:t>
            </a:r>
            <a:r>
              <a:rPr lang="en-US" sz="3200" baseline="30000"/>
              <a:t>1</a:t>
            </a:r>
            <a:r>
              <a:rPr lang="en-US" sz="2400"/>
              <a:t/>
            </a:r>
            <a:br>
              <a:rPr lang="en-US" sz="2400"/>
            </a:br>
            <a:r>
              <a:rPr lang="en-US" sz="2400"/>
              <a:t>stream</a:t>
            </a:r>
            <a:r>
              <a:rPr lang="en-US" sz="3200" baseline="30000"/>
              <a:t>2</a:t>
            </a:r>
            <a:r>
              <a:rPr lang="en-US" sz="2400"/>
              <a:t> bank</a:t>
            </a:r>
            <a:r>
              <a:rPr lang="en-US" sz="3200" baseline="30000"/>
              <a:t>2</a:t>
            </a:r>
            <a:r>
              <a:rPr lang="en-US" sz="240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3840564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Generative Model vs Inference (2)</a:t>
            </a:r>
          </a:p>
        </p:txBody>
      </p:sp>
      <p:grpSp>
        <p:nvGrpSpPr>
          <p:cNvPr id="34819" name="Group 9"/>
          <p:cNvGrpSpPr>
            <a:grpSpLocks/>
          </p:cNvGrpSpPr>
          <p:nvPr/>
        </p:nvGrpSpPr>
        <p:grpSpPr bwMode="auto">
          <a:xfrm>
            <a:off x="609600" y="1981200"/>
            <a:ext cx="1828800" cy="4876800"/>
            <a:chOff x="4572000" y="1981200"/>
            <a:chExt cx="1828800" cy="4876800"/>
          </a:xfrm>
        </p:grpSpPr>
        <p:sp>
          <p:nvSpPr>
            <p:cNvPr id="34847" name="TextBox 5"/>
            <p:cNvSpPr txBox="1">
              <a:spLocks noChangeArrowheads="1"/>
            </p:cNvSpPr>
            <p:nvPr/>
          </p:nvSpPr>
          <p:spPr bwMode="auto">
            <a:xfrm>
              <a:off x="4572000" y="3962400"/>
              <a:ext cx="922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000" b="1"/>
                <a:t>Topic 1</a:t>
              </a:r>
            </a:p>
          </p:txBody>
        </p:sp>
        <p:sp>
          <p:nvSpPr>
            <p:cNvPr id="34848" name="TextBox 6"/>
            <p:cNvSpPr txBox="1">
              <a:spLocks noChangeArrowheads="1"/>
            </p:cNvSpPr>
            <p:nvPr/>
          </p:nvSpPr>
          <p:spPr bwMode="auto">
            <a:xfrm>
              <a:off x="4648200" y="6457890"/>
              <a:ext cx="922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000" b="1"/>
                <a:t>Topic 2</a:t>
              </a:r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4724400" y="4419600"/>
              <a:ext cx="1676400" cy="2057400"/>
            </a:xfrm>
            <a:prstGeom prst="flowChartMagneticDisk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4724400" y="1981200"/>
              <a:ext cx="1676400" cy="2057400"/>
            </a:xfrm>
            <a:prstGeom prst="flowChartMagneticDisk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4820" name="Group 51"/>
          <p:cNvGrpSpPr>
            <a:grpSpLocks/>
          </p:cNvGrpSpPr>
          <p:nvPr/>
        </p:nvGrpSpPr>
        <p:grpSpPr bwMode="auto">
          <a:xfrm>
            <a:off x="990600" y="2667000"/>
            <a:ext cx="1371600" cy="1223963"/>
            <a:chOff x="762000" y="2667000"/>
            <a:chExt cx="1241734" cy="1223665"/>
          </a:xfrm>
        </p:grpSpPr>
        <p:sp>
          <p:nvSpPr>
            <p:cNvPr id="11" name="TextBox 10"/>
            <p:cNvSpPr txBox="1"/>
            <p:nvPr/>
          </p:nvSpPr>
          <p:spPr>
            <a:xfrm>
              <a:off x="1524000" y="3429000"/>
              <a:ext cx="327334" cy="461665"/>
            </a:xfrm>
            <a:prstGeom prst="rect">
              <a:avLst/>
            </a:prstGeom>
            <a:noFill/>
            <a:scene3d>
              <a:camera prst="orthographicFront">
                <a:rot lat="0" lon="0" rev="204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/>
                <a:t>?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76400" y="2667000"/>
              <a:ext cx="327334" cy="461665"/>
            </a:xfrm>
            <a:prstGeom prst="rect">
              <a:avLst/>
            </a:prstGeom>
            <a:noFill/>
            <a:scene3d>
              <a:camera prst="orthographicFront">
                <a:rot lat="0" lon="0" rev="210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/>
                <a:t>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2000" y="2971800"/>
              <a:ext cx="327334" cy="461665"/>
            </a:xfrm>
            <a:prstGeom prst="rect">
              <a:avLst/>
            </a:prstGeom>
            <a:noFill/>
            <a:scene3d>
              <a:camera prst="orthographicFront">
                <a:rot lat="0" lon="0" rev="6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/>
                <a:t>?</a:t>
              </a:r>
            </a:p>
          </p:txBody>
        </p:sp>
      </p:grpSp>
      <p:grpSp>
        <p:nvGrpSpPr>
          <p:cNvPr id="34821" name="Group 52"/>
          <p:cNvGrpSpPr>
            <a:grpSpLocks/>
          </p:cNvGrpSpPr>
          <p:nvPr/>
        </p:nvGrpSpPr>
        <p:grpSpPr bwMode="auto">
          <a:xfrm>
            <a:off x="838200" y="5029200"/>
            <a:ext cx="1676400" cy="1300163"/>
            <a:chOff x="838200" y="5029200"/>
            <a:chExt cx="860734" cy="1299865"/>
          </a:xfrm>
        </p:grpSpPr>
        <p:sp>
          <p:nvSpPr>
            <p:cNvPr id="14" name="TextBox 13"/>
            <p:cNvSpPr txBox="1"/>
            <p:nvPr/>
          </p:nvSpPr>
          <p:spPr>
            <a:xfrm>
              <a:off x="838200" y="5029200"/>
              <a:ext cx="327334" cy="461665"/>
            </a:xfrm>
            <a:prstGeom prst="rect">
              <a:avLst/>
            </a:prstGeom>
            <a:noFill/>
            <a:scene3d>
              <a:camera prst="orthographicFront">
                <a:rot lat="0" lon="0" rev="204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/>
                <a:t>?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71600" y="5334000"/>
              <a:ext cx="327334" cy="461665"/>
            </a:xfrm>
            <a:prstGeom prst="rect">
              <a:avLst/>
            </a:prstGeom>
            <a:noFill/>
            <a:scene3d>
              <a:camera prst="orthographicFront">
                <a:rot lat="0" lon="0" rev="3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/>
                <a:t>?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90600" y="5867400"/>
              <a:ext cx="327334" cy="461665"/>
            </a:xfrm>
            <a:prstGeom prst="rect">
              <a:avLst/>
            </a:prstGeom>
            <a:noFill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/>
                <a:t>?</a:t>
              </a:r>
            </a:p>
          </p:txBody>
        </p:sp>
      </p:grpSp>
      <p:sp>
        <p:nvSpPr>
          <p:cNvPr id="34822" name="TextBox 16"/>
          <p:cNvSpPr txBox="1">
            <a:spLocks noChangeArrowheads="1"/>
          </p:cNvSpPr>
          <p:nvPr/>
        </p:nvSpPr>
        <p:spPr bwMode="auto">
          <a:xfrm>
            <a:off x="4572000" y="2667000"/>
            <a:ext cx="13985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800"/>
              <a:t>DOC 1</a:t>
            </a:r>
          </a:p>
        </p:txBody>
      </p:sp>
      <p:sp>
        <p:nvSpPr>
          <p:cNvPr id="34823" name="TextBox 18"/>
          <p:cNvSpPr txBox="1">
            <a:spLocks noChangeArrowheads="1"/>
          </p:cNvSpPr>
          <p:nvPr/>
        </p:nvSpPr>
        <p:spPr bwMode="auto">
          <a:xfrm>
            <a:off x="4648200" y="4267200"/>
            <a:ext cx="13985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800"/>
              <a:t>DOC 2</a:t>
            </a:r>
          </a:p>
        </p:txBody>
      </p:sp>
      <p:sp>
        <p:nvSpPr>
          <p:cNvPr id="34824" name="TextBox 20"/>
          <p:cNvSpPr txBox="1">
            <a:spLocks noChangeArrowheads="1"/>
          </p:cNvSpPr>
          <p:nvPr/>
        </p:nvSpPr>
        <p:spPr bwMode="auto">
          <a:xfrm>
            <a:off x="4648200" y="5715000"/>
            <a:ext cx="1295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800"/>
              <a:t>DOC 3</a:t>
            </a:r>
          </a:p>
        </p:txBody>
      </p:sp>
      <p:grpSp>
        <p:nvGrpSpPr>
          <p:cNvPr id="34825" name="Group 53"/>
          <p:cNvGrpSpPr>
            <a:grpSpLocks/>
          </p:cNvGrpSpPr>
          <p:nvPr/>
        </p:nvGrpSpPr>
        <p:grpSpPr bwMode="auto">
          <a:xfrm>
            <a:off x="2438400" y="2514600"/>
            <a:ext cx="2133600" cy="609600"/>
            <a:chOff x="2438400" y="2514600"/>
            <a:chExt cx="2133600" cy="609600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2438400" y="2895600"/>
              <a:ext cx="2133600" cy="228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40" name="TextBox 32"/>
            <p:cNvSpPr txBox="1">
              <a:spLocks noChangeArrowheads="1"/>
            </p:cNvSpPr>
            <p:nvPr/>
          </p:nvSpPr>
          <p:spPr bwMode="auto">
            <a:xfrm>
              <a:off x="3276600" y="2514600"/>
              <a:ext cx="35137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800" b="1"/>
                <a:t>?</a:t>
              </a:r>
            </a:p>
          </p:txBody>
        </p:sp>
      </p:grpSp>
      <p:grpSp>
        <p:nvGrpSpPr>
          <p:cNvPr id="34826" name="Group 44"/>
          <p:cNvGrpSpPr>
            <a:grpSpLocks/>
          </p:cNvGrpSpPr>
          <p:nvPr/>
        </p:nvGrpSpPr>
        <p:grpSpPr bwMode="auto">
          <a:xfrm>
            <a:off x="2438400" y="5486400"/>
            <a:ext cx="2209800" cy="523875"/>
            <a:chOff x="2438400" y="5181600"/>
            <a:chExt cx="2209800" cy="523220"/>
          </a:xfrm>
        </p:grpSpPr>
        <p:cxnSp>
          <p:nvCxnSpPr>
            <p:cNvPr id="31" name="Straight Arrow Connector 30"/>
            <p:cNvCxnSpPr>
              <a:endCxn id="34824" idx="1"/>
            </p:cNvCxnSpPr>
            <p:nvPr/>
          </p:nvCxnSpPr>
          <p:spPr>
            <a:xfrm>
              <a:off x="2438400" y="5562124"/>
              <a:ext cx="2209800" cy="1094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38" name="TextBox 33"/>
            <p:cNvSpPr txBox="1">
              <a:spLocks noChangeArrowheads="1"/>
            </p:cNvSpPr>
            <p:nvPr/>
          </p:nvSpPr>
          <p:spPr bwMode="auto">
            <a:xfrm>
              <a:off x="3352800" y="5181600"/>
              <a:ext cx="35137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800" b="1"/>
                <a:t>?</a:t>
              </a:r>
            </a:p>
          </p:txBody>
        </p:sp>
      </p:grpSp>
      <p:grpSp>
        <p:nvGrpSpPr>
          <p:cNvPr id="34827" name="Group 45"/>
          <p:cNvGrpSpPr>
            <a:grpSpLocks/>
          </p:cNvGrpSpPr>
          <p:nvPr/>
        </p:nvGrpSpPr>
        <p:grpSpPr bwMode="auto">
          <a:xfrm>
            <a:off x="2438400" y="3429000"/>
            <a:ext cx="2209800" cy="2362200"/>
            <a:chOff x="2438400" y="3124200"/>
            <a:chExt cx="2209800" cy="2362200"/>
          </a:xfrm>
        </p:grpSpPr>
        <p:grpSp>
          <p:nvGrpSpPr>
            <p:cNvPr id="34831" name="Group 43"/>
            <p:cNvGrpSpPr>
              <a:grpSpLocks/>
            </p:cNvGrpSpPr>
            <p:nvPr/>
          </p:nvGrpSpPr>
          <p:grpSpPr bwMode="auto">
            <a:xfrm>
              <a:off x="2438400" y="4224010"/>
              <a:ext cx="2209800" cy="1262390"/>
              <a:chOff x="2438400" y="4224010"/>
              <a:chExt cx="2209800" cy="1262390"/>
            </a:xfrm>
          </p:grpSpPr>
          <p:cxnSp>
            <p:nvCxnSpPr>
              <p:cNvPr id="26" name="Straight Arrow Connector 25"/>
              <p:cNvCxnSpPr>
                <a:endCxn id="34823" idx="1"/>
              </p:cNvCxnSpPr>
              <p:nvPr/>
            </p:nvCxnSpPr>
            <p:spPr>
              <a:xfrm flipV="1">
                <a:off x="2438400" y="4224338"/>
                <a:ext cx="2209800" cy="126206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836" name="TextBox 34"/>
              <p:cNvSpPr txBox="1">
                <a:spLocks noChangeArrowheads="1"/>
              </p:cNvSpPr>
              <p:nvPr/>
            </p:nvSpPr>
            <p:spPr bwMode="auto">
              <a:xfrm>
                <a:off x="3352800" y="4267200"/>
                <a:ext cx="351378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sz="2800" b="1"/>
                  <a:t>?</a:t>
                </a:r>
              </a:p>
            </p:txBody>
          </p:sp>
        </p:grpSp>
        <p:grpSp>
          <p:nvGrpSpPr>
            <p:cNvPr id="34832" name="Group 42"/>
            <p:cNvGrpSpPr>
              <a:grpSpLocks/>
            </p:cNvGrpSpPr>
            <p:nvPr/>
          </p:nvGrpSpPr>
          <p:grpSpPr bwMode="auto">
            <a:xfrm>
              <a:off x="2438400" y="3124200"/>
              <a:ext cx="2209800" cy="1099810"/>
              <a:chOff x="2438400" y="3124200"/>
              <a:chExt cx="2209800" cy="1099810"/>
            </a:xfrm>
          </p:grpSpPr>
          <p:cxnSp>
            <p:nvCxnSpPr>
              <p:cNvPr id="24" name="Straight Arrow Connector 23"/>
              <p:cNvCxnSpPr>
                <a:endCxn id="34823" idx="1"/>
              </p:cNvCxnSpPr>
              <p:nvPr/>
            </p:nvCxnSpPr>
            <p:spPr>
              <a:xfrm>
                <a:off x="2438400" y="3124200"/>
                <a:ext cx="2209800" cy="110013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834" name="TextBox 35"/>
              <p:cNvSpPr txBox="1">
                <a:spLocks noChangeArrowheads="1"/>
              </p:cNvSpPr>
              <p:nvPr/>
            </p:nvSpPr>
            <p:spPr bwMode="auto">
              <a:xfrm>
                <a:off x="3352800" y="3276600"/>
                <a:ext cx="351378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sz="2800" b="1"/>
                  <a:t>?</a:t>
                </a:r>
              </a:p>
            </p:txBody>
          </p:sp>
        </p:grpSp>
      </p:grpSp>
      <p:sp>
        <p:nvSpPr>
          <p:cNvPr id="34828" name="TextBox 48"/>
          <p:cNvSpPr txBox="1">
            <a:spLocks noChangeArrowheads="1"/>
          </p:cNvSpPr>
          <p:nvPr/>
        </p:nvSpPr>
        <p:spPr bwMode="auto">
          <a:xfrm>
            <a:off x="5943600" y="2514600"/>
            <a:ext cx="2784475" cy="95408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/>
              <a:t>money</a:t>
            </a:r>
            <a:r>
              <a:rPr lang="en-US" sz="3200" baseline="30000"/>
              <a:t>?</a:t>
            </a:r>
            <a:r>
              <a:rPr lang="en-US" sz="2400"/>
              <a:t> bank</a:t>
            </a:r>
            <a:r>
              <a:rPr lang="en-US" sz="3200" baseline="30000"/>
              <a:t>?</a:t>
            </a:r>
            <a:r>
              <a:rPr lang="en-US" sz="2400"/>
              <a:t>  loan</a:t>
            </a:r>
            <a:r>
              <a:rPr lang="en-US" sz="3200" baseline="30000"/>
              <a:t>?</a:t>
            </a:r>
            <a:r>
              <a:rPr lang="en-US" sz="2400"/>
              <a:t/>
            </a:r>
            <a:br>
              <a:rPr lang="en-US" sz="2400"/>
            </a:br>
            <a:r>
              <a:rPr lang="en-US" sz="2400"/>
              <a:t>bank</a:t>
            </a:r>
            <a:r>
              <a:rPr lang="en-US" sz="3200" baseline="30000"/>
              <a:t>?</a:t>
            </a:r>
            <a:r>
              <a:rPr lang="en-US" sz="2400"/>
              <a:t> money</a:t>
            </a:r>
            <a:r>
              <a:rPr lang="en-US" sz="3200" baseline="30000"/>
              <a:t>?</a:t>
            </a:r>
            <a:r>
              <a:rPr lang="en-US" sz="2400"/>
              <a:t> ...</a:t>
            </a:r>
          </a:p>
        </p:txBody>
      </p:sp>
      <p:sp>
        <p:nvSpPr>
          <p:cNvPr id="34829" name="TextBox 49"/>
          <p:cNvSpPr txBox="1">
            <a:spLocks noChangeArrowheads="1"/>
          </p:cNvSpPr>
          <p:nvPr/>
        </p:nvSpPr>
        <p:spPr bwMode="auto">
          <a:xfrm>
            <a:off x="5943600" y="5562600"/>
            <a:ext cx="2792413" cy="95408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/>
              <a:t>river</a:t>
            </a:r>
            <a:r>
              <a:rPr lang="en-US" sz="3200" baseline="30000"/>
              <a:t>?</a:t>
            </a:r>
            <a:r>
              <a:rPr lang="en-US" sz="2400"/>
              <a:t> stream</a:t>
            </a:r>
            <a:r>
              <a:rPr lang="en-US" sz="3200" baseline="30000"/>
              <a:t>?</a:t>
            </a:r>
            <a:r>
              <a:rPr lang="en-US" sz="2400"/>
              <a:t>  river</a:t>
            </a:r>
            <a:r>
              <a:rPr lang="en-US" sz="3200" baseline="30000"/>
              <a:t>?</a:t>
            </a:r>
            <a:r>
              <a:rPr lang="en-US" sz="2400"/>
              <a:t/>
            </a:r>
            <a:br>
              <a:rPr lang="en-US" sz="2400"/>
            </a:br>
            <a:r>
              <a:rPr lang="en-US" sz="2400"/>
              <a:t>bank</a:t>
            </a:r>
            <a:r>
              <a:rPr lang="en-US" sz="3200" baseline="30000"/>
              <a:t>?</a:t>
            </a:r>
            <a:r>
              <a:rPr lang="en-US" sz="2400"/>
              <a:t> stream</a:t>
            </a:r>
            <a:r>
              <a:rPr lang="en-US" sz="3200" baseline="30000"/>
              <a:t>?</a:t>
            </a:r>
            <a:r>
              <a:rPr lang="en-US" sz="2400"/>
              <a:t> ...</a:t>
            </a:r>
          </a:p>
        </p:txBody>
      </p:sp>
      <p:sp>
        <p:nvSpPr>
          <p:cNvPr id="34830" name="TextBox 50"/>
          <p:cNvSpPr txBox="1">
            <a:spLocks noChangeArrowheads="1"/>
          </p:cNvSpPr>
          <p:nvPr/>
        </p:nvSpPr>
        <p:spPr bwMode="auto">
          <a:xfrm>
            <a:off x="5943600" y="4114800"/>
            <a:ext cx="2817813" cy="95408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/>
              <a:t>money</a:t>
            </a:r>
            <a:r>
              <a:rPr lang="en-US" sz="3200" baseline="30000"/>
              <a:t>?</a:t>
            </a:r>
            <a:r>
              <a:rPr lang="en-US" sz="2400"/>
              <a:t> river</a:t>
            </a:r>
            <a:r>
              <a:rPr lang="en-US" sz="3200" baseline="30000"/>
              <a:t>?</a:t>
            </a:r>
            <a:r>
              <a:rPr lang="en-US" sz="2400"/>
              <a:t>  bank</a:t>
            </a:r>
            <a:r>
              <a:rPr lang="en-US" sz="3200" baseline="30000"/>
              <a:t>?</a:t>
            </a:r>
            <a:r>
              <a:rPr lang="en-US" sz="2400"/>
              <a:t/>
            </a:r>
            <a:br>
              <a:rPr lang="en-US" sz="2400"/>
            </a:br>
            <a:r>
              <a:rPr lang="en-US" sz="2400"/>
              <a:t>stream</a:t>
            </a:r>
            <a:r>
              <a:rPr lang="en-US" sz="3200" baseline="30000"/>
              <a:t>?</a:t>
            </a:r>
            <a:r>
              <a:rPr lang="en-US" sz="2400"/>
              <a:t> bank</a:t>
            </a:r>
            <a:r>
              <a:rPr lang="en-US" sz="3200" baseline="30000"/>
              <a:t>?</a:t>
            </a:r>
            <a:r>
              <a:rPr lang="en-US" sz="240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30731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Addressing Popularity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to eliminate noise from popular nodes?</a:t>
            </a:r>
          </a:p>
          <a:p>
            <a:pPr lvl="1"/>
            <a:r>
              <a:rPr lang="en-US" dirty="0"/>
              <a:t>Many </a:t>
            </a:r>
            <a:r>
              <a:rPr lang="en-US" dirty="0" smtClean="0"/>
              <a:t>models tried: multiplication model, </a:t>
            </a:r>
            <a:r>
              <a:rPr lang="en-US" dirty="0" err="1" smtClean="0"/>
              <a:t>polya</a:t>
            </a:r>
            <a:r>
              <a:rPr lang="en-US" dirty="0" smtClean="0"/>
              <a:t>-urn model, two-path model, …</a:t>
            </a:r>
          </a:p>
          <a:p>
            <a:r>
              <a:rPr lang="en-US" dirty="0" smtClean="0"/>
              <a:t>Why </a:t>
            </a:r>
            <a:r>
              <a:rPr lang="en-US" dirty="0"/>
              <a:t>does a Twitter user follow Justin Bieber?</a:t>
            </a:r>
          </a:p>
          <a:p>
            <a:pPr lvl="1"/>
            <a:r>
              <a:rPr lang="en-US" dirty="0"/>
              <a:t>Because the user is interested in pop music</a:t>
            </a:r>
          </a:p>
          <a:p>
            <a:pPr lvl="1"/>
            <a:r>
              <a:rPr lang="en-US" dirty="0"/>
              <a:t>Because Justin </a:t>
            </a:r>
            <a:r>
              <a:rPr lang="en-US" dirty="0" err="1"/>
              <a:t>Bieber</a:t>
            </a:r>
            <a:r>
              <a:rPr lang="en-US" dirty="0"/>
              <a:t> is a </a:t>
            </a:r>
            <a:r>
              <a:rPr lang="en-US" dirty="0" smtClean="0"/>
              <a:t>celebrity</a:t>
            </a:r>
          </a:p>
          <a:p>
            <a:r>
              <a:rPr lang="en-US" dirty="0" smtClean="0"/>
              <a:t>“Two-path” for following other users</a:t>
            </a:r>
          </a:p>
          <a:p>
            <a:pPr lvl="1"/>
            <a:r>
              <a:rPr lang="en-US" dirty="0" smtClean="0"/>
              <a:t>Popularity path (because the user is “popular”)</a:t>
            </a:r>
          </a:p>
          <a:p>
            <a:pPr lvl="1"/>
            <a:r>
              <a:rPr lang="en-US" dirty="0" smtClean="0"/>
              <a:t>Topic path (because of the interest in the user’s topic)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272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Plate Notation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0706" y="2033610"/>
            <a:ext cx="3055294" cy="41479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400" y="3434669"/>
            <a:ext cx="2667000" cy="25182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00419" y="4785146"/>
            <a:ext cx="1371600" cy="13963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41904" y="2248874"/>
            <a:ext cx="7620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309623" y="5098264"/>
            <a:ext cx="762000" cy="762000"/>
          </a:xfrm>
          <a:prstGeom prst="ellipse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70433" y="3848280"/>
            <a:ext cx="7620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370433" y="2248080"/>
            <a:ext cx="7620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05219" y="5107056"/>
            <a:ext cx="7620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9873" y="5107056"/>
            <a:ext cx="7620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8" idx="6"/>
            <a:endCxn id="11" idx="2"/>
          </p:cNvCxnSpPr>
          <p:nvPr/>
        </p:nvCxnSpPr>
        <p:spPr>
          <a:xfrm flipV="1">
            <a:off x="2503904" y="2629080"/>
            <a:ext cx="866529" cy="794"/>
          </a:xfrm>
          <a:prstGeom prst="straightConnector1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6"/>
            <a:endCxn id="12" idx="2"/>
          </p:cNvCxnSpPr>
          <p:nvPr/>
        </p:nvCxnSpPr>
        <p:spPr>
          <a:xfrm>
            <a:off x="1041873" y="5488056"/>
            <a:ext cx="663346" cy="0"/>
          </a:xfrm>
          <a:prstGeom prst="straightConnector1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9" idx="2"/>
          </p:cNvCxnSpPr>
          <p:nvPr/>
        </p:nvCxnSpPr>
        <p:spPr>
          <a:xfrm flipV="1">
            <a:off x="2467219" y="5479264"/>
            <a:ext cx="842404" cy="11025"/>
          </a:xfrm>
          <a:prstGeom prst="straightConnector1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3331539" y="3433875"/>
            <a:ext cx="838200" cy="1588"/>
          </a:xfrm>
          <a:prstGeom prst="straightConnector1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4"/>
            <a:endCxn id="29" idx="0"/>
          </p:cNvCxnSpPr>
          <p:nvPr/>
        </p:nvCxnSpPr>
        <p:spPr>
          <a:xfrm flipH="1">
            <a:off x="3737740" y="4610280"/>
            <a:ext cx="13693" cy="478311"/>
          </a:xfrm>
          <a:prstGeom prst="straightConnector1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91019" y="564814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lang="en-US" sz="3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97967" y="3509055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M</a:t>
            </a:r>
            <a:endParaRPr lang="en-US" sz="3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61020" y="2165808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endParaRPr lang="en-US" sz="3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74687" y="5088591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 pitchFamily="18" charset="0"/>
                <a:cs typeface="Times New Roman" pitchFamily="18" charset="0"/>
              </a:rPr>
              <a:t>w</a:t>
            </a:r>
            <a:endParaRPr lang="en-US" sz="40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9949" y="3820617"/>
            <a:ext cx="385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 pitchFamily="18" charset="0"/>
                <a:cs typeface="Times New Roman" pitchFamily="18" charset="0"/>
              </a:rPr>
              <a:t>z</a:t>
            </a:r>
            <a:endParaRPr lang="en-US" sz="40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94233" y="2400480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z|d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29019" y="5259456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w|z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2273" y="5107056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Symbol" pitchFamily="18" charset="2"/>
                <a:cs typeface="Times New Roman" pitchFamily="18" charset="0"/>
              </a:rPr>
              <a:t>b</a:t>
            </a:r>
            <a:endParaRPr lang="en-US" sz="4000" dirty="0">
              <a:latin typeface="Symbol" pitchFamily="18" charset="2"/>
              <a:cs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29927" y="2165808"/>
            <a:ext cx="508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Symbol" pitchFamily="18" charset="2"/>
                <a:cs typeface="Times New Roman" pitchFamily="18" charset="0"/>
              </a:rPr>
              <a:t>a</a:t>
            </a:r>
            <a:endParaRPr lang="en-US" sz="4000" dirty="0">
              <a:latin typeface="Symbol" pitchFamily="18" charset="2"/>
              <a:cs typeface="Times New Roman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54991" y="3819340"/>
            <a:ext cx="1301193" cy="1440116"/>
            <a:chOff x="3954991" y="3819340"/>
            <a:chExt cx="1301193" cy="1440116"/>
          </a:xfrm>
        </p:grpSpPr>
        <p:sp>
          <p:nvSpPr>
            <p:cNvPr id="46" name="Oval 45"/>
            <p:cNvSpPr/>
            <p:nvPr/>
          </p:nvSpPr>
          <p:spPr>
            <a:xfrm>
              <a:off x="4494184" y="3819340"/>
              <a:ext cx="762000" cy="762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722784" y="3819340"/>
              <a:ext cx="4411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endParaRPr lang="en-US" sz="40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3" name="Straight Arrow Connector 52"/>
            <p:cNvCxnSpPr>
              <a:stCxn id="46" idx="4"/>
            </p:cNvCxnSpPr>
            <p:nvPr/>
          </p:nvCxnSpPr>
          <p:spPr>
            <a:xfrm flipH="1">
              <a:off x="3954991" y="4581340"/>
              <a:ext cx="920193" cy="678116"/>
            </a:xfrm>
            <a:prstGeom prst="straightConnector1">
              <a:avLst/>
            </a:prstGeom>
            <a:ln w="190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447067" y="1066800"/>
            <a:ext cx="970137" cy="2753334"/>
            <a:chOff x="4447067" y="1066800"/>
            <a:chExt cx="970137" cy="2753334"/>
          </a:xfrm>
        </p:grpSpPr>
        <p:sp>
          <p:nvSpPr>
            <p:cNvPr id="37" name="Oval 36"/>
            <p:cNvSpPr/>
            <p:nvPr/>
          </p:nvSpPr>
          <p:spPr>
            <a:xfrm>
              <a:off x="4495719" y="1066800"/>
              <a:ext cx="762000" cy="762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648119" y="1066800"/>
              <a:ext cx="3962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 smtClean="0">
                  <a:latin typeface="Symbol" pitchFamily="18" charset="2"/>
                  <a:cs typeface="Times New Roman" pitchFamily="18" charset="0"/>
                </a:rPr>
                <a:t>g</a:t>
              </a:r>
              <a:endParaRPr lang="en-US" sz="4000" dirty="0">
                <a:latin typeface="Symbol" pitchFamily="18" charset="2"/>
                <a:cs typeface="Times New Roman" pitchFamily="18" charset="0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4494184" y="2219140"/>
              <a:ext cx="762000" cy="762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/>
            <p:cNvCxnSpPr>
              <a:stCxn id="47" idx="4"/>
            </p:cNvCxnSpPr>
            <p:nvPr/>
          </p:nvCxnSpPr>
          <p:spPr>
            <a:xfrm rot="5400000">
              <a:off x="4456084" y="3400240"/>
              <a:ext cx="838200" cy="1588"/>
            </a:xfrm>
            <a:prstGeom prst="straightConnector1">
              <a:avLst/>
            </a:prstGeom>
            <a:ln w="190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4447067" y="2378394"/>
              <a:ext cx="9701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sz="2400" i="1" dirty="0" err="1" smtClean="0">
                  <a:latin typeface="Times New Roman" pitchFamily="18" charset="0"/>
                  <a:cs typeface="Times New Roman" pitchFamily="18" charset="0"/>
                </a:rPr>
                <a:t>p|d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7" name="Straight Arrow Connector 66"/>
            <p:cNvCxnSpPr>
              <a:stCxn id="37" idx="4"/>
              <a:endCxn id="47" idx="0"/>
            </p:cNvCxnSpPr>
            <p:nvPr/>
          </p:nvCxnSpPr>
          <p:spPr>
            <a:xfrm flipH="1">
              <a:off x="4875184" y="1828800"/>
              <a:ext cx="1535" cy="390340"/>
            </a:xfrm>
            <a:prstGeom prst="straightConnector1">
              <a:avLst/>
            </a:prstGeom>
            <a:ln w="190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071623" y="5084970"/>
            <a:ext cx="4126039" cy="771673"/>
            <a:chOff x="4071623" y="5084970"/>
            <a:chExt cx="4126039" cy="771673"/>
          </a:xfrm>
        </p:grpSpPr>
        <p:cxnSp>
          <p:nvCxnSpPr>
            <p:cNvPr id="38" name="Straight Arrow Connector 37"/>
            <p:cNvCxnSpPr>
              <a:stCxn id="72" idx="2"/>
              <a:endCxn id="65" idx="6"/>
            </p:cNvCxnSpPr>
            <p:nvPr/>
          </p:nvCxnSpPr>
          <p:spPr>
            <a:xfrm flipH="1" flipV="1">
              <a:off x="7033944" y="5465970"/>
              <a:ext cx="401718" cy="9673"/>
            </a:xfrm>
            <a:prstGeom prst="straightConnector1">
              <a:avLst/>
            </a:prstGeom>
            <a:ln w="190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6271944" y="5084970"/>
              <a:ext cx="762000" cy="762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424344" y="5084970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 smtClean="0">
                  <a:latin typeface="Symbol" pitchFamily="18" charset="2"/>
                  <a:cs typeface="Times New Roman" pitchFamily="18" charset="0"/>
                </a:rPr>
                <a:t>p</a:t>
              </a:r>
              <a:endParaRPr lang="en-US" sz="4000" dirty="0">
                <a:latin typeface="Symbol" pitchFamily="18" charset="2"/>
                <a:cs typeface="Times New Roman" pitchFamily="18" charset="0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7435662" y="5094643"/>
              <a:ext cx="762000" cy="762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588062" y="5094643"/>
              <a:ext cx="4940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 smtClean="0">
                  <a:latin typeface="Symbol" pitchFamily="18" charset="2"/>
                  <a:cs typeface="Times New Roman" pitchFamily="18" charset="0"/>
                </a:rPr>
                <a:t>h</a:t>
              </a:r>
              <a:endParaRPr lang="en-US" sz="4000" dirty="0">
                <a:latin typeface="Symbol" pitchFamily="18" charset="2"/>
                <a:cs typeface="Times New Roman" pitchFamily="18" charset="0"/>
              </a:endParaRPr>
            </a:p>
          </p:txBody>
        </p:sp>
        <p:cxnSp>
          <p:nvCxnSpPr>
            <p:cNvPr id="77" name="Straight Arrow Connector 76"/>
            <p:cNvCxnSpPr>
              <a:stCxn id="65" idx="2"/>
              <a:endCxn id="9" idx="6"/>
            </p:cNvCxnSpPr>
            <p:nvPr/>
          </p:nvCxnSpPr>
          <p:spPr>
            <a:xfrm flipH="1">
              <a:off x="4071623" y="5465970"/>
              <a:ext cx="2200321" cy="13294"/>
            </a:xfrm>
            <a:prstGeom prst="straightConnector1">
              <a:avLst/>
            </a:prstGeom>
            <a:ln w="190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106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 </a:t>
            </a:r>
            <a:r>
              <a:rPr lang="en-US" dirty="0" err="1" smtClean="0"/>
              <a:t>Inferencing</a:t>
            </a:r>
            <a:r>
              <a:rPr lang="en-US" dirty="0" smtClean="0"/>
              <a:t> by Gibbs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28034"/>
              </p:ext>
            </p:extLst>
          </p:nvPr>
        </p:nvGraphicFramePr>
        <p:xfrm>
          <a:off x="228600" y="1600200"/>
          <a:ext cx="8486775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6" name="Equation" r:id="rId3" imgW="4063680" imgH="1777680" progId="Equation.3">
                  <p:embed/>
                </p:oleObj>
              </mc:Choice>
              <mc:Fallback>
                <p:oleObj name="Equation" r:id="rId3" imgW="4063680" imgH="1777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600200"/>
                        <a:ext cx="8486775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545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Facebook friend recommendation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057400"/>
            <a:ext cx="4648200" cy="4130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718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 million edges from the Twitter user follow graph (crawled in 2010)</a:t>
            </a:r>
          </a:p>
        </p:txBody>
      </p:sp>
      <p:pic>
        <p:nvPicPr>
          <p:cNvPr id="4" name="Picture 6" descr="dist-ed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9450" y="2362200"/>
            <a:ext cx="5029200" cy="375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32"/>
          <p:cNvSpPr>
            <a:spLocks noChangeShapeType="1"/>
          </p:cNvSpPr>
          <p:nvPr/>
        </p:nvSpPr>
        <p:spPr bwMode="auto">
          <a:xfrm>
            <a:off x="3875088" y="4343400"/>
            <a:ext cx="0" cy="2362200"/>
          </a:xfrm>
          <a:prstGeom prst="line">
            <a:avLst/>
          </a:prstGeom>
          <a:noFill/>
          <a:ln w="19050">
            <a:solidFill>
              <a:srgbClr val="80808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Line 33"/>
          <p:cNvSpPr>
            <a:spLocks noChangeShapeType="1"/>
          </p:cNvSpPr>
          <p:nvPr/>
        </p:nvSpPr>
        <p:spPr bwMode="auto">
          <a:xfrm>
            <a:off x="3886200" y="6532563"/>
            <a:ext cx="152400" cy="0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Line 34"/>
          <p:cNvSpPr>
            <a:spLocks noChangeShapeType="1"/>
          </p:cNvSpPr>
          <p:nvPr/>
        </p:nvSpPr>
        <p:spPr bwMode="auto">
          <a:xfrm flipH="1">
            <a:off x="3722688" y="6532563"/>
            <a:ext cx="152400" cy="0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Box 35"/>
          <p:cNvSpPr txBox="1">
            <a:spLocks noChangeArrowheads="1"/>
          </p:cNvSpPr>
          <p:nvPr/>
        </p:nvSpPr>
        <p:spPr bwMode="auto">
          <a:xfrm>
            <a:off x="457200" y="6096000"/>
            <a:ext cx="3276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Calibri" pitchFamily="34" charset="0"/>
              </a:rPr>
              <a:t>Non-popular </a:t>
            </a:r>
            <a:r>
              <a:rPr lang="en-US" altLang="ko-KR" dirty="0" smtClean="0">
                <a:solidFill>
                  <a:schemeClr val="tx2"/>
                </a:solidFill>
                <a:latin typeface="Calibri" pitchFamily="34" charset="0"/>
              </a:rPr>
              <a:t>writer </a:t>
            </a:r>
            <a:r>
              <a:rPr lang="en-US" altLang="ko-KR" dirty="0">
                <a:solidFill>
                  <a:schemeClr val="tx2"/>
                </a:solidFill>
                <a:latin typeface="Calibri" pitchFamily="34" charset="0"/>
              </a:rPr>
              <a:t>group</a:t>
            </a:r>
          </a:p>
          <a:p>
            <a:r>
              <a:rPr lang="en-US" altLang="ko-KR" dirty="0">
                <a:solidFill>
                  <a:schemeClr val="tx2"/>
                </a:solidFill>
                <a:latin typeface="Calibri" pitchFamily="34" charset="0"/>
              </a:rPr>
              <a:t>(Edges to non-popular </a:t>
            </a:r>
            <a:r>
              <a:rPr lang="en-US" altLang="ko-KR" dirty="0" smtClean="0">
                <a:solidFill>
                  <a:schemeClr val="tx2"/>
                </a:solidFill>
                <a:latin typeface="Calibri" pitchFamily="34" charset="0"/>
              </a:rPr>
              <a:t>writers</a:t>
            </a:r>
            <a:r>
              <a:rPr lang="en-US" altLang="ko-KR" dirty="0">
                <a:solidFill>
                  <a:schemeClr val="tx2"/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9" name="Text Box 36"/>
          <p:cNvSpPr txBox="1">
            <a:spLocks noChangeArrowheads="1"/>
          </p:cNvSpPr>
          <p:nvPr/>
        </p:nvSpPr>
        <p:spPr bwMode="auto">
          <a:xfrm>
            <a:off x="4114800" y="6121400"/>
            <a:ext cx="2590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ko-KR" dirty="0">
                <a:solidFill>
                  <a:schemeClr val="tx2"/>
                </a:solidFill>
                <a:latin typeface="Calibri" pitchFamily="34" charset="0"/>
              </a:rPr>
              <a:t>Popular </a:t>
            </a:r>
            <a:r>
              <a:rPr lang="en-US" altLang="ko-KR" dirty="0" smtClean="0">
                <a:solidFill>
                  <a:schemeClr val="tx2"/>
                </a:solidFill>
                <a:latin typeface="Calibri" pitchFamily="34" charset="0"/>
              </a:rPr>
              <a:t>writer </a:t>
            </a:r>
            <a:r>
              <a:rPr lang="en-US" altLang="ko-KR" dirty="0">
                <a:solidFill>
                  <a:schemeClr val="tx2"/>
                </a:solidFill>
                <a:latin typeface="Calibri" pitchFamily="34" charset="0"/>
              </a:rPr>
              <a:t>group</a:t>
            </a:r>
          </a:p>
          <a:p>
            <a:pPr algn="l"/>
            <a:r>
              <a:rPr lang="en-US" altLang="ko-KR" dirty="0">
                <a:solidFill>
                  <a:schemeClr val="tx2"/>
                </a:solidFill>
                <a:latin typeface="Calibri" pitchFamily="34" charset="0"/>
              </a:rPr>
              <a:t>(Edges to popular </a:t>
            </a:r>
            <a:r>
              <a:rPr lang="en-US" altLang="ko-KR" dirty="0" smtClean="0">
                <a:solidFill>
                  <a:schemeClr val="tx2"/>
                </a:solidFill>
                <a:latin typeface="Calibri" pitchFamily="34" charset="0"/>
              </a:rPr>
              <a:t>writers</a:t>
            </a:r>
            <a:r>
              <a:rPr lang="en-US" altLang="ko-KR" dirty="0">
                <a:solidFill>
                  <a:schemeClr val="tx2"/>
                </a:solidFill>
                <a:latin typeface="Calibri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5362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well does “new” data fit with the model?</a:t>
            </a:r>
          </a:p>
          <a:p>
            <a:pPr lvl="1"/>
            <a:r>
              <a:rPr lang="en-US" dirty="0" smtClean="0"/>
              <a:t>Lower is better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0152" y="2938464"/>
            <a:ext cx="6553200" cy="3805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그룹 10"/>
          <p:cNvGrpSpPr/>
          <p:nvPr/>
        </p:nvGrpSpPr>
        <p:grpSpPr>
          <a:xfrm>
            <a:off x="3200400" y="2261210"/>
            <a:ext cx="4953000" cy="990600"/>
            <a:chOff x="2731168" y="2871536"/>
            <a:chExt cx="4953000" cy="990600"/>
          </a:xfrm>
        </p:grpSpPr>
        <p:sp>
          <p:nvSpPr>
            <p:cNvPr id="6" name="직사각형 9"/>
            <p:cNvSpPr/>
            <p:nvPr/>
          </p:nvSpPr>
          <p:spPr>
            <a:xfrm>
              <a:off x="2731168" y="2871536"/>
              <a:ext cx="4953000" cy="990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19400" y="2971800"/>
              <a:ext cx="4752975" cy="59556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131302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“Coherence” of 23 random topic groups were evaluated by 14 participants</a:t>
            </a:r>
          </a:p>
          <a:p>
            <a:endParaRPr lang="en-US" dirty="0"/>
          </a:p>
        </p:txBody>
      </p:sp>
      <p:pic>
        <p:nvPicPr>
          <p:cNvPr id="4" name="Picture 33" descr="base-bia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138" y="2819400"/>
            <a:ext cx="6934200" cy="281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36"/>
          <p:cNvSpPr txBox="1">
            <a:spLocks noChangeArrowheads="1"/>
          </p:cNvSpPr>
          <p:nvPr/>
        </p:nvSpPr>
        <p:spPr bwMode="auto">
          <a:xfrm>
            <a:off x="7620000" y="3048000"/>
            <a:ext cx="1066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ko-KR" sz="1600" i="1">
                <a:solidFill>
                  <a:schemeClr val="tx2"/>
                </a:solidFill>
                <a:latin typeface="Calibri" pitchFamily="34" charset="0"/>
              </a:rPr>
              <a:t>Relevant</a:t>
            </a:r>
          </a:p>
        </p:txBody>
      </p:sp>
      <p:sp>
        <p:nvSpPr>
          <p:cNvPr id="6" name="Text Box 37"/>
          <p:cNvSpPr txBox="1">
            <a:spLocks noChangeArrowheads="1"/>
          </p:cNvSpPr>
          <p:nvPr/>
        </p:nvSpPr>
        <p:spPr bwMode="auto">
          <a:xfrm>
            <a:off x="7620000" y="3276600"/>
            <a:ext cx="1066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ko-KR" sz="1600" i="1">
                <a:solidFill>
                  <a:schemeClr val="tx2"/>
                </a:solidFill>
                <a:latin typeface="Calibri" pitchFamily="34" charset="0"/>
              </a:rPr>
              <a:t>Relevant</a:t>
            </a:r>
          </a:p>
        </p:txBody>
      </p:sp>
      <p:sp>
        <p:nvSpPr>
          <p:cNvPr id="7" name="Text Box 38"/>
          <p:cNvSpPr txBox="1">
            <a:spLocks noChangeArrowheads="1"/>
          </p:cNvSpPr>
          <p:nvPr/>
        </p:nvSpPr>
        <p:spPr bwMode="auto">
          <a:xfrm>
            <a:off x="7620000" y="3549650"/>
            <a:ext cx="1066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ko-KR" sz="1600" i="1">
                <a:solidFill>
                  <a:schemeClr val="tx2"/>
                </a:solidFill>
                <a:latin typeface="Calibri" pitchFamily="34" charset="0"/>
              </a:rPr>
              <a:t>Relevant</a:t>
            </a:r>
          </a:p>
        </p:txBody>
      </p:sp>
      <p:sp>
        <p:nvSpPr>
          <p:cNvPr id="8" name="Text Box 39"/>
          <p:cNvSpPr txBox="1">
            <a:spLocks noChangeArrowheads="1"/>
          </p:cNvSpPr>
          <p:nvPr/>
        </p:nvSpPr>
        <p:spPr bwMode="auto">
          <a:xfrm>
            <a:off x="7620000" y="3778250"/>
            <a:ext cx="1066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ko-KR" sz="1600" i="1">
                <a:solidFill>
                  <a:schemeClr val="tx2"/>
                </a:solidFill>
                <a:latin typeface="Calibri" pitchFamily="34" charset="0"/>
              </a:rPr>
              <a:t>Relevant</a:t>
            </a:r>
          </a:p>
        </p:txBody>
      </p:sp>
      <p:sp>
        <p:nvSpPr>
          <p:cNvPr id="9" name="Text Box 40"/>
          <p:cNvSpPr txBox="1">
            <a:spLocks noChangeArrowheads="1"/>
          </p:cNvSpPr>
          <p:nvPr/>
        </p:nvSpPr>
        <p:spPr bwMode="auto">
          <a:xfrm>
            <a:off x="7620000" y="4038600"/>
            <a:ext cx="1066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ko-KR" sz="1600" i="1">
                <a:solidFill>
                  <a:schemeClr val="accent2"/>
                </a:solidFill>
                <a:latin typeface="Calibri" pitchFamily="34" charset="0"/>
              </a:rPr>
              <a:t>Irrelevant</a:t>
            </a:r>
          </a:p>
        </p:txBody>
      </p:sp>
      <p:sp>
        <p:nvSpPr>
          <p:cNvPr id="10" name="Text Box 41"/>
          <p:cNvSpPr txBox="1">
            <a:spLocks noChangeArrowheads="1"/>
          </p:cNvSpPr>
          <p:nvPr/>
        </p:nvSpPr>
        <p:spPr bwMode="auto">
          <a:xfrm>
            <a:off x="7620000" y="4279900"/>
            <a:ext cx="1066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ko-KR" sz="1600" i="1">
                <a:solidFill>
                  <a:schemeClr val="tx2"/>
                </a:solidFill>
                <a:latin typeface="Calibri" pitchFamily="34" charset="0"/>
              </a:rPr>
              <a:t>Relevant</a:t>
            </a:r>
          </a:p>
        </p:txBody>
      </p:sp>
      <p:sp>
        <p:nvSpPr>
          <p:cNvPr id="11" name="Text Box 42"/>
          <p:cNvSpPr txBox="1">
            <a:spLocks noChangeArrowheads="1"/>
          </p:cNvSpPr>
          <p:nvPr/>
        </p:nvSpPr>
        <p:spPr bwMode="auto">
          <a:xfrm>
            <a:off x="7610475" y="4540250"/>
            <a:ext cx="1066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ko-KR" sz="1600" i="1">
                <a:solidFill>
                  <a:schemeClr val="tx2"/>
                </a:solidFill>
                <a:latin typeface="Calibri" pitchFamily="34" charset="0"/>
              </a:rPr>
              <a:t>Relevant</a:t>
            </a:r>
          </a:p>
        </p:txBody>
      </p:sp>
      <p:sp>
        <p:nvSpPr>
          <p:cNvPr id="12" name="Text Box 43"/>
          <p:cNvSpPr txBox="1">
            <a:spLocks noChangeArrowheads="1"/>
          </p:cNvSpPr>
          <p:nvPr/>
        </p:nvSpPr>
        <p:spPr bwMode="auto">
          <a:xfrm>
            <a:off x="7610475" y="4768850"/>
            <a:ext cx="1066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ko-KR" sz="1600" i="1">
                <a:solidFill>
                  <a:schemeClr val="tx2"/>
                </a:solidFill>
                <a:latin typeface="Calibri" pitchFamily="34" charset="0"/>
              </a:rPr>
              <a:t>Relevant</a:t>
            </a:r>
          </a:p>
        </p:txBody>
      </p:sp>
      <p:sp>
        <p:nvSpPr>
          <p:cNvPr id="13" name="Text Box 44"/>
          <p:cNvSpPr txBox="1">
            <a:spLocks noChangeArrowheads="1"/>
          </p:cNvSpPr>
          <p:nvPr/>
        </p:nvSpPr>
        <p:spPr bwMode="auto">
          <a:xfrm>
            <a:off x="7610475" y="5041900"/>
            <a:ext cx="1066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ko-KR" sz="1600" i="1">
                <a:solidFill>
                  <a:schemeClr val="tx2"/>
                </a:solidFill>
                <a:latin typeface="Calibri" pitchFamily="34" charset="0"/>
              </a:rPr>
              <a:t>Relevant</a:t>
            </a:r>
          </a:p>
        </p:txBody>
      </p:sp>
      <p:sp>
        <p:nvSpPr>
          <p:cNvPr id="14" name="Text Box 45"/>
          <p:cNvSpPr txBox="1">
            <a:spLocks noChangeArrowheads="1"/>
          </p:cNvSpPr>
          <p:nvPr/>
        </p:nvSpPr>
        <p:spPr bwMode="auto">
          <a:xfrm>
            <a:off x="7610475" y="5313363"/>
            <a:ext cx="1066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ko-KR" sz="1600" i="1">
                <a:solidFill>
                  <a:schemeClr val="accent2"/>
                </a:solidFill>
                <a:latin typeface="Calibri" pitchFamily="34" charset="0"/>
              </a:rPr>
              <a:t>Irrelevant</a:t>
            </a:r>
          </a:p>
        </p:txBody>
      </p:sp>
      <p:grpSp>
        <p:nvGrpSpPr>
          <p:cNvPr id="15" name="Group 54"/>
          <p:cNvGrpSpPr>
            <a:grpSpLocks/>
          </p:cNvGrpSpPr>
          <p:nvPr/>
        </p:nvGrpSpPr>
        <p:grpSpPr bwMode="auto">
          <a:xfrm>
            <a:off x="1219200" y="3048000"/>
            <a:ext cx="7772400" cy="3429000"/>
            <a:chOff x="768" y="1968"/>
            <a:chExt cx="4896" cy="2160"/>
          </a:xfrm>
        </p:grpSpPr>
        <p:sp>
          <p:nvSpPr>
            <p:cNvPr id="16" name="Rectangle 46"/>
            <p:cNvSpPr>
              <a:spLocks noChangeArrowheads="1"/>
            </p:cNvSpPr>
            <p:nvPr/>
          </p:nvSpPr>
          <p:spPr bwMode="auto">
            <a:xfrm>
              <a:off x="1248" y="2016"/>
              <a:ext cx="288" cy="1632"/>
            </a:xfrm>
            <a:prstGeom prst="rect">
              <a:avLst/>
            </a:prstGeom>
            <a:noFill/>
            <a:ln w="38100">
              <a:solidFill>
                <a:srgbClr val="FF6600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47"/>
            <p:cNvSpPr>
              <a:spLocks noChangeShapeType="1"/>
            </p:cNvSpPr>
            <p:nvPr/>
          </p:nvSpPr>
          <p:spPr bwMode="auto">
            <a:xfrm>
              <a:off x="1406" y="3682"/>
              <a:ext cx="0" cy="192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내용 개체 틀 2"/>
            <p:cNvSpPr>
              <a:spLocks/>
            </p:cNvSpPr>
            <p:nvPr/>
          </p:nvSpPr>
          <p:spPr bwMode="auto">
            <a:xfrm>
              <a:off x="768" y="3840"/>
              <a:ext cx="12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20000"/>
                </a:spcBef>
                <a:buFont typeface="Arial" charset="0"/>
                <a:buNone/>
              </a:pPr>
              <a:r>
                <a:rPr kumimoji="0" lang="en-US" altLang="ko-KR" dirty="0">
                  <a:solidFill>
                    <a:schemeClr val="accent1"/>
                  </a:solidFill>
                  <a:latin typeface="Calibri" pitchFamily="34" charset="0"/>
                  <a:ea typeface="맑은 고딕" pitchFamily="50" charset="-127"/>
                </a:rPr>
                <a:t># of </a:t>
              </a:r>
              <a:r>
                <a:rPr kumimoji="0" lang="en-US" altLang="ko-KR" dirty="0" smtClean="0">
                  <a:solidFill>
                    <a:schemeClr val="accent1"/>
                  </a:solidFill>
                  <a:latin typeface="Calibri" pitchFamily="34" charset="0"/>
                  <a:ea typeface="맑은 고딕" pitchFamily="50" charset="-127"/>
                </a:rPr>
                <a:t>followers</a:t>
              </a:r>
              <a:endParaRPr kumimoji="0" lang="el-GR" altLang="ko-KR" dirty="0">
                <a:solidFill>
                  <a:schemeClr val="accent1"/>
                </a:solidFill>
                <a:latin typeface="Calibri" pitchFamily="34" charset="0"/>
                <a:ea typeface="맑은 고딕" pitchFamily="50" charset="-127"/>
                <a:sym typeface="Wingdings" pitchFamily="2" charset="2"/>
              </a:endParaRPr>
            </a:p>
          </p:txBody>
        </p:sp>
        <p:sp>
          <p:nvSpPr>
            <p:cNvPr id="19" name="Line 51"/>
            <p:cNvSpPr>
              <a:spLocks noChangeShapeType="1"/>
            </p:cNvSpPr>
            <p:nvPr/>
          </p:nvSpPr>
          <p:spPr bwMode="auto">
            <a:xfrm>
              <a:off x="5088" y="3682"/>
              <a:ext cx="0" cy="192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내용 개체 틀 2"/>
            <p:cNvSpPr>
              <a:spLocks/>
            </p:cNvSpPr>
            <p:nvPr/>
          </p:nvSpPr>
          <p:spPr bwMode="auto">
            <a:xfrm>
              <a:off x="4560" y="3840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lnSpc>
                  <a:spcPct val="80000"/>
                </a:lnSpc>
                <a:spcBef>
                  <a:spcPct val="20000"/>
                </a:spcBef>
                <a:buFont typeface="Arial" charset="0"/>
                <a:buNone/>
              </a:pPr>
              <a:r>
                <a:rPr kumimoji="0" lang="en-US" altLang="ko-KR">
                  <a:solidFill>
                    <a:schemeClr val="accent1"/>
                  </a:solidFill>
                  <a:latin typeface="Calibri" pitchFamily="34" charset="0"/>
                  <a:ea typeface="맑은 고딕" pitchFamily="50" charset="-127"/>
                </a:rPr>
                <a:t>8 true positives</a:t>
              </a:r>
            </a:p>
            <a:p>
              <a:pPr algn="l">
                <a:lnSpc>
                  <a:spcPct val="80000"/>
                </a:lnSpc>
                <a:spcBef>
                  <a:spcPct val="20000"/>
                </a:spcBef>
                <a:buFont typeface="Arial" charset="0"/>
                <a:buNone/>
              </a:pPr>
              <a:r>
                <a:rPr kumimoji="0" lang="en-US" altLang="ko-KR">
                  <a:solidFill>
                    <a:schemeClr val="accent2"/>
                  </a:solidFill>
                  <a:latin typeface="Calibri" pitchFamily="34" charset="0"/>
                  <a:ea typeface="맑은 고딕" pitchFamily="50" charset="-127"/>
                </a:rPr>
                <a:t>2 false positives</a:t>
              </a:r>
              <a:endParaRPr kumimoji="0" lang="el-GR" altLang="ko-KR">
                <a:solidFill>
                  <a:schemeClr val="accent2"/>
                </a:solidFill>
                <a:latin typeface="Calibri" pitchFamily="34" charset="0"/>
                <a:ea typeface="맑은 고딕" pitchFamily="50" charset="-127"/>
                <a:sym typeface="Wingdings" pitchFamily="2" charset="2"/>
              </a:endParaRPr>
            </a:p>
          </p:txBody>
        </p:sp>
        <p:sp>
          <p:nvSpPr>
            <p:cNvPr id="21" name="Rectangle 53"/>
            <p:cNvSpPr>
              <a:spLocks noChangeArrowheads="1"/>
            </p:cNvSpPr>
            <p:nvPr/>
          </p:nvSpPr>
          <p:spPr bwMode="auto">
            <a:xfrm>
              <a:off x="4800" y="1968"/>
              <a:ext cx="672" cy="1680"/>
            </a:xfrm>
            <a:prstGeom prst="rect">
              <a:avLst/>
            </a:prstGeom>
            <a:noFill/>
            <a:ln w="38100">
              <a:solidFill>
                <a:srgbClr val="FF6600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781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 perceived quality of each topic group from survey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847975"/>
            <a:ext cx="795337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그룹 17"/>
          <p:cNvGrpSpPr/>
          <p:nvPr/>
        </p:nvGrpSpPr>
        <p:grpSpPr>
          <a:xfrm>
            <a:off x="1905000" y="2819400"/>
            <a:ext cx="5486400" cy="1208088"/>
            <a:chOff x="1905000" y="2133600"/>
            <a:chExt cx="5486400" cy="1208088"/>
          </a:xfrm>
        </p:grpSpPr>
        <p:sp>
          <p:nvSpPr>
            <p:cNvPr id="6" name="직사각형 16"/>
            <p:cNvSpPr/>
            <p:nvPr/>
          </p:nvSpPr>
          <p:spPr>
            <a:xfrm>
              <a:off x="1905000" y="2173704"/>
              <a:ext cx="5486400" cy="1143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62163" y="2286000"/>
              <a:ext cx="5159375" cy="828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직선 연결선 10"/>
            <p:cNvCxnSpPr/>
            <p:nvPr/>
          </p:nvCxnSpPr>
          <p:spPr>
            <a:xfrm>
              <a:off x="5903913" y="2946400"/>
              <a:ext cx="1371600" cy="0"/>
            </a:xfrm>
            <a:prstGeom prst="line">
              <a:avLst/>
            </a:prstGeom>
            <a:ln w="31750">
              <a:solidFill>
                <a:srgbClr val="FF99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11"/>
            <p:cNvCxnSpPr/>
            <p:nvPr/>
          </p:nvCxnSpPr>
          <p:spPr>
            <a:xfrm>
              <a:off x="4953000" y="2514600"/>
              <a:ext cx="1066800" cy="0"/>
            </a:xfrm>
            <a:prstGeom prst="line">
              <a:avLst/>
            </a:prstGeom>
            <a:ln w="31750">
              <a:solidFill>
                <a:srgbClr val="FF99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161088" y="2971800"/>
              <a:ext cx="847725" cy="369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i="1" dirty="0">
                  <a:solidFill>
                    <a:schemeClr val="accent1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weight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7763" y="2133600"/>
              <a:ext cx="1941512" cy="369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i="1" dirty="0">
                  <a:solidFill>
                    <a:schemeClr val="accent1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true/false positive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6564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T</a:t>
            </a:r>
            <a:r>
              <a:rPr lang="en-US" dirty="0" smtClean="0"/>
              <a:t>opic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Popular and related users in each group</a:t>
            </a:r>
            <a:endParaRPr lang="en-US" dirty="0"/>
          </a:p>
        </p:txBody>
      </p:sp>
      <p:pic>
        <p:nvPicPr>
          <p:cNvPr id="4" name="Picture 2" descr="C:\Users\cooki_000\Dropbox\MyPapers\TKDE\tkde\fig\base-bia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05000"/>
            <a:ext cx="6553200" cy="3775709"/>
          </a:xfrm>
          <a:prstGeom prst="rect">
            <a:avLst/>
          </a:prstGeom>
          <a:noFill/>
        </p:spPr>
      </p:pic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457200" y="3657600"/>
            <a:ext cx="6426200" cy="279400"/>
          </a:xfrm>
          <a:prstGeom prst="rect">
            <a:avLst/>
          </a:prstGeom>
          <a:noFill/>
          <a:ln w="38100">
            <a:solidFill>
              <a:srgbClr val="FF66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57200" y="5334000"/>
            <a:ext cx="6426200" cy="279400"/>
          </a:xfrm>
          <a:prstGeom prst="rect">
            <a:avLst/>
          </a:prstGeom>
          <a:noFill/>
          <a:ln w="38100">
            <a:solidFill>
              <a:srgbClr val="FF66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7" name="Picture 4" descr="C:\Users\cooki_000\Dropbox\MyPapers\TKDE\tkde\fig\group-2pat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1985" y="2590800"/>
            <a:ext cx="7069615" cy="3962400"/>
          </a:xfrm>
          <a:prstGeom prst="rect">
            <a:avLst/>
          </a:prstGeom>
          <a:noFill/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057400" y="2673927"/>
            <a:ext cx="1752600" cy="3886200"/>
          </a:xfrm>
          <a:prstGeom prst="rect">
            <a:avLst/>
          </a:prstGeom>
          <a:noFill/>
          <a:ln w="38100">
            <a:solidFill>
              <a:srgbClr val="FF66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86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Popularity-bias problem in graphs</a:t>
            </a:r>
          </a:p>
          <a:p>
            <a:r>
              <a:rPr lang="en-US" dirty="0" smtClean="0"/>
              <a:t>Popularity-aware topic models</a:t>
            </a:r>
          </a:p>
          <a:p>
            <a:pPr lvl="1"/>
            <a:r>
              <a:rPr lang="en-US" dirty="0" smtClean="0"/>
              <a:t>2-path model</a:t>
            </a:r>
          </a:p>
          <a:p>
            <a:r>
              <a:rPr lang="en-US" dirty="0" smtClean="0"/>
              <a:t>Experiments on Twitter dataset</a:t>
            </a:r>
          </a:p>
          <a:p>
            <a:pPr lvl="1"/>
            <a:r>
              <a:rPr lang="en-US" dirty="0" smtClean="0"/>
              <a:t>Low perplexity</a:t>
            </a:r>
          </a:p>
          <a:p>
            <a:pPr lvl="1"/>
            <a:r>
              <a:rPr lang="en-US" dirty="0" smtClean="0"/>
              <a:t>High quality</a:t>
            </a:r>
          </a:p>
        </p:txBody>
      </p:sp>
    </p:spTree>
    <p:extLst>
      <p:ext uri="{BB962C8B-B14F-4D97-AF65-F5344CB8AC3E}">
        <p14:creationId xmlns:p14="http://schemas.microsoft.com/office/powerpoint/2010/main" val="3199666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219200"/>
            <a:ext cx="4191000" cy="4906963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886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Music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Youtube</a:t>
            </a:r>
            <a:r>
              <a:rPr lang="en-US" dirty="0" smtClean="0"/>
              <a:t> “similar to” </a:t>
            </a:r>
            <a:r>
              <a:rPr lang="ko-KR" altLang="en-US" dirty="0" smtClean="0"/>
              <a:t>이 밤을 다시 한번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74490" y="2343183"/>
            <a:ext cx="6926510" cy="4114800"/>
            <a:chOff x="1080083" y="2224481"/>
            <a:chExt cx="6720892" cy="3923382"/>
          </a:xfrm>
        </p:grpSpPr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083" y="2224481"/>
              <a:ext cx="3248025" cy="3905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2271188"/>
              <a:ext cx="3152775" cy="3876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6806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Words</a:t>
            </a:r>
            <a:endParaRPr lang="en-US" dirty="0"/>
          </a:p>
        </p:txBody>
      </p:sp>
      <p:pic>
        <p:nvPicPr>
          <p:cNvPr id="4" name="Content Placeholder 3" descr="LDA-REAL-topics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739595"/>
            <a:ext cx="7696200" cy="4551151"/>
          </a:xfrm>
        </p:spPr>
      </p:pic>
      <p:sp>
        <p:nvSpPr>
          <p:cNvPr id="3" name="TextBox 2"/>
          <p:cNvSpPr txBox="1"/>
          <p:nvPr/>
        </p:nvSpPr>
        <p:spPr>
          <a:xfrm>
            <a:off x="3809999" y="6290746"/>
            <a:ext cx="4859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Results from 37,000 passages of TASA corpus</a:t>
            </a:r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Topic-based word clustering</a:t>
            </a:r>
          </a:p>
        </p:txBody>
      </p:sp>
    </p:spTree>
    <p:extLst>
      <p:ext uri="{BB962C8B-B14F-4D97-AF65-F5344CB8AC3E}">
        <p14:creationId xmlns:p14="http://schemas.microsoft.com/office/powerpoint/2010/main" val="601392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we group “objects” that are similar to each other?</a:t>
            </a:r>
          </a:p>
          <a:p>
            <a:r>
              <a:rPr lang="en-US" dirty="0" smtClean="0"/>
              <a:t>Probabilistic topic model has been very effective for this task in textual data</a:t>
            </a:r>
          </a:p>
          <a:p>
            <a:pPr lvl="1"/>
            <a:r>
              <a:rPr lang="en-US" dirty="0" smtClean="0"/>
              <a:t>Particularly, Latent </a:t>
            </a:r>
            <a:r>
              <a:rPr lang="en-US" dirty="0" err="1" smtClean="0"/>
              <a:t>Dirichlet</a:t>
            </a:r>
            <a:r>
              <a:rPr lang="en-US" dirty="0" smtClean="0"/>
              <a:t> Analysis (LDA)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738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Models for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use LDA for data from other domains?</a:t>
            </a:r>
          </a:p>
          <a:p>
            <a:pPr lvl="1"/>
            <a:r>
              <a:rPr lang="en-US" dirty="0" smtClean="0"/>
              <a:t>Graph representation of data</a:t>
            </a:r>
          </a:p>
          <a:p>
            <a:pPr lvl="1"/>
            <a:r>
              <a:rPr lang="en-US" dirty="0" smtClean="0"/>
              <a:t>“Cluster” nodes in a graph by their topics</a:t>
            </a:r>
          </a:p>
          <a:p>
            <a:r>
              <a:rPr lang="en-US" dirty="0" smtClean="0"/>
              <a:t>Any problem?</a:t>
            </a:r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942958" y="3599891"/>
            <a:ext cx="2384425" cy="2690812"/>
            <a:chOff x="912995" y="3441952"/>
            <a:chExt cx="2384425" cy="2690812"/>
          </a:xfrm>
        </p:grpSpPr>
        <p:sp>
          <p:nvSpPr>
            <p:cNvPr id="4" name="Line 194"/>
            <p:cNvSpPr>
              <a:spLocks noChangeShapeType="1"/>
            </p:cNvSpPr>
            <p:nvPr/>
          </p:nvSpPr>
          <p:spPr bwMode="auto">
            <a:xfrm flipV="1">
              <a:off x="1401945" y="4837364"/>
              <a:ext cx="14478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181"/>
            <p:cNvSpPr>
              <a:spLocks/>
            </p:cNvSpPr>
            <p:nvPr/>
          </p:nvSpPr>
          <p:spPr bwMode="auto">
            <a:xfrm>
              <a:off x="1297170" y="4151564"/>
              <a:ext cx="1524000" cy="609600"/>
            </a:xfrm>
            <a:custGeom>
              <a:avLst/>
              <a:gdLst>
                <a:gd name="T0" fmla="*/ 0 w 1536"/>
                <a:gd name="T1" fmla="*/ 0 h 240"/>
                <a:gd name="T2" fmla="*/ 672 w 1536"/>
                <a:gd name="T3" fmla="*/ 192 h 240"/>
                <a:gd name="T4" fmla="*/ 1536 w 1536"/>
                <a:gd name="T5" fmla="*/ 240 h 240"/>
                <a:gd name="T6" fmla="*/ 0 60000 65536"/>
                <a:gd name="T7" fmla="*/ 0 60000 65536"/>
                <a:gd name="T8" fmla="*/ 0 60000 65536"/>
                <a:gd name="T9" fmla="*/ 0 w 1536"/>
                <a:gd name="T10" fmla="*/ 0 h 240"/>
                <a:gd name="T11" fmla="*/ 1536 w 1536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36" h="240">
                  <a:moveTo>
                    <a:pt x="0" y="0"/>
                  </a:moveTo>
                  <a:cubicBezTo>
                    <a:pt x="208" y="76"/>
                    <a:pt x="416" y="152"/>
                    <a:pt x="672" y="192"/>
                  </a:cubicBezTo>
                  <a:cubicBezTo>
                    <a:pt x="928" y="232"/>
                    <a:pt x="1232" y="236"/>
                    <a:pt x="1536" y="24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182"/>
            <p:cNvSpPr>
              <a:spLocks/>
            </p:cNvSpPr>
            <p:nvPr/>
          </p:nvSpPr>
          <p:spPr bwMode="auto">
            <a:xfrm>
              <a:off x="1297170" y="4151564"/>
              <a:ext cx="1600200" cy="609600"/>
            </a:xfrm>
            <a:custGeom>
              <a:avLst/>
              <a:gdLst>
                <a:gd name="T0" fmla="*/ 0 w 1008"/>
                <a:gd name="T1" fmla="*/ 0 h 384"/>
                <a:gd name="T2" fmla="*/ 576 w 1008"/>
                <a:gd name="T3" fmla="*/ 96 h 384"/>
                <a:gd name="T4" fmla="*/ 1008 w 1008"/>
                <a:gd name="T5" fmla="*/ 384 h 384"/>
                <a:gd name="T6" fmla="*/ 0 60000 65536"/>
                <a:gd name="T7" fmla="*/ 0 60000 65536"/>
                <a:gd name="T8" fmla="*/ 0 60000 65536"/>
                <a:gd name="T9" fmla="*/ 0 w 1008"/>
                <a:gd name="T10" fmla="*/ 0 h 384"/>
                <a:gd name="T11" fmla="*/ 1008 w 1008"/>
                <a:gd name="T12" fmla="*/ 384 h 3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384">
                  <a:moveTo>
                    <a:pt x="0" y="0"/>
                  </a:moveTo>
                  <a:cubicBezTo>
                    <a:pt x="204" y="16"/>
                    <a:pt x="408" y="32"/>
                    <a:pt x="576" y="96"/>
                  </a:cubicBezTo>
                  <a:cubicBezTo>
                    <a:pt x="744" y="160"/>
                    <a:pt x="876" y="272"/>
                    <a:pt x="1008" y="38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944745" y="3868989"/>
              <a:ext cx="647700" cy="2263775"/>
            </a:xfrm>
            <a:prstGeom prst="rect">
              <a:avLst/>
            </a:prstGeom>
            <a:noFill/>
            <a:ln w="19050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en-US"/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912995" y="3441952"/>
              <a:ext cx="631825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ko-KR" dirty="0">
                  <a:latin typeface="Calibri" pitchFamily="34" charset="0"/>
                </a:rPr>
                <a:t>Docs</a:t>
              </a:r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2500495" y="3441952"/>
              <a:ext cx="796925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ko-KR" dirty="0">
                  <a:latin typeface="Calibri" pitchFamily="34" charset="0"/>
                </a:rPr>
                <a:t>Words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2600508" y="3868989"/>
              <a:ext cx="647700" cy="2263775"/>
            </a:xfrm>
            <a:prstGeom prst="rect">
              <a:avLst/>
            </a:prstGeom>
            <a:noFill/>
            <a:ln w="19050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en-US"/>
            </a:p>
          </p:txBody>
        </p:sp>
        <p:sp>
          <p:nvSpPr>
            <p:cNvPr id="11" name="Oval 126"/>
            <p:cNvSpPr>
              <a:spLocks noChangeArrowheads="1"/>
            </p:cNvSpPr>
            <p:nvPr/>
          </p:nvSpPr>
          <p:spPr bwMode="auto">
            <a:xfrm>
              <a:off x="2843395" y="4069014"/>
              <a:ext cx="144463" cy="14446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Oval 127"/>
            <p:cNvSpPr>
              <a:spLocks noChangeArrowheads="1"/>
            </p:cNvSpPr>
            <p:nvPr/>
          </p:nvSpPr>
          <p:spPr bwMode="auto">
            <a:xfrm>
              <a:off x="2843395" y="4716714"/>
              <a:ext cx="144463" cy="14446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Oval 128"/>
            <p:cNvSpPr>
              <a:spLocks noChangeArrowheads="1"/>
            </p:cNvSpPr>
            <p:nvPr/>
          </p:nvSpPr>
          <p:spPr bwMode="auto">
            <a:xfrm>
              <a:off x="2833870" y="5369177"/>
              <a:ext cx="144463" cy="14446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Line 129"/>
            <p:cNvSpPr>
              <a:spLocks noChangeShapeType="1"/>
            </p:cNvSpPr>
            <p:nvPr/>
          </p:nvSpPr>
          <p:spPr bwMode="auto">
            <a:xfrm>
              <a:off x="1330508" y="4146802"/>
              <a:ext cx="14906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 Box 6"/>
            <p:cNvSpPr txBox="1">
              <a:spLocks noChangeArrowheads="1"/>
            </p:cNvSpPr>
            <p:nvPr/>
          </p:nvSpPr>
          <p:spPr bwMode="auto">
            <a:xfrm>
              <a:off x="2529070" y="4161089"/>
              <a:ext cx="74603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ko-KR" sz="1600" i="1">
                  <a:latin typeface="Calibri" pitchFamily="34" charset="0"/>
                </a:rPr>
                <a:t>money</a:t>
              </a:r>
            </a:p>
          </p:txBody>
        </p:sp>
        <p:sp>
          <p:nvSpPr>
            <p:cNvPr id="16" name="Text Box 6"/>
            <p:cNvSpPr txBox="1">
              <a:spLocks noChangeArrowheads="1"/>
            </p:cNvSpPr>
            <p:nvPr/>
          </p:nvSpPr>
          <p:spPr bwMode="auto">
            <a:xfrm>
              <a:off x="2624459" y="4789739"/>
              <a:ext cx="5950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i="1">
                  <a:latin typeface="Calibri" pitchFamily="34" charset="0"/>
                </a:rPr>
                <a:t>bank</a:t>
              </a:r>
            </a:p>
          </p:txBody>
        </p:sp>
        <p:sp>
          <p:nvSpPr>
            <p:cNvPr id="17" name="Text Box 6"/>
            <p:cNvSpPr txBox="1">
              <a:spLocks noChangeArrowheads="1"/>
            </p:cNvSpPr>
            <p:nvPr/>
          </p:nvSpPr>
          <p:spPr bwMode="auto">
            <a:xfrm>
              <a:off x="2642084" y="5442202"/>
              <a:ext cx="56137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i="1">
                  <a:latin typeface="Calibri" pitchFamily="34" charset="0"/>
                </a:rPr>
                <a:t>river</a:t>
              </a:r>
            </a:p>
          </p:txBody>
        </p:sp>
        <p:sp>
          <p:nvSpPr>
            <p:cNvPr id="18" name="Oval 133"/>
            <p:cNvSpPr>
              <a:spLocks noChangeArrowheads="1"/>
            </p:cNvSpPr>
            <p:nvPr/>
          </p:nvSpPr>
          <p:spPr bwMode="auto">
            <a:xfrm>
              <a:off x="1198745" y="4069014"/>
              <a:ext cx="144463" cy="14446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Oval 134"/>
            <p:cNvSpPr>
              <a:spLocks noChangeArrowheads="1"/>
            </p:cNvSpPr>
            <p:nvPr/>
          </p:nvSpPr>
          <p:spPr bwMode="auto">
            <a:xfrm>
              <a:off x="1198745" y="4716714"/>
              <a:ext cx="144463" cy="14446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Oval 135"/>
            <p:cNvSpPr>
              <a:spLocks noChangeArrowheads="1"/>
            </p:cNvSpPr>
            <p:nvPr/>
          </p:nvSpPr>
          <p:spPr bwMode="auto">
            <a:xfrm>
              <a:off x="1203508" y="5369177"/>
              <a:ext cx="144462" cy="14446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Text Box 6"/>
            <p:cNvSpPr txBox="1">
              <a:spLocks noChangeArrowheads="1"/>
            </p:cNvSpPr>
            <p:nvPr/>
          </p:nvSpPr>
          <p:spPr bwMode="auto">
            <a:xfrm>
              <a:off x="994313" y="4161089"/>
              <a:ext cx="55015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i="1" dirty="0">
                  <a:latin typeface="Calibri" pitchFamily="34" charset="0"/>
                </a:rPr>
                <a:t>doc</a:t>
              </a:r>
              <a:r>
                <a:rPr lang="en-US" altLang="ko-KR" sz="1600" i="1" baseline="-25000" dirty="0">
                  <a:latin typeface="Calibri" pitchFamily="34" charset="0"/>
                </a:rPr>
                <a:t>1</a:t>
              </a:r>
            </a:p>
          </p:txBody>
        </p:sp>
        <p:sp>
          <p:nvSpPr>
            <p:cNvPr id="22" name="Text Box 6"/>
            <p:cNvSpPr txBox="1">
              <a:spLocks noChangeArrowheads="1"/>
            </p:cNvSpPr>
            <p:nvPr/>
          </p:nvSpPr>
          <p:spPr bwMode="auto">
            <a:xfrm>
              <a:off x="992726" y="4789739"/>
              <a:ext cx="55015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i="1" dirty="0">
                  <a:latin typeface="Calibri" pitchFamily="34" charset="0"/>
                </a:rPr>
                <a:t>doc</a:t>
              </a:r>
              <a:r>
                <a:rPr lang="en-US" altLang="ko-KR" sz="1600" i="1" baseline="-2500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23" name="Text Box 6"/>
            <p:cNvSpPr txBox="1">
              <a:spLocks noChangeArrowheads="1"/>
            </p:cNvSpPr>
            <p:nvPr/>
          </p:nvSpPr>
          <p:spPr bwMode="auto">
            <a:xfrm>
              <a:off x="992726" y="5442202"/>
              <a:ext cx="55015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i="1" dirty="0">
                  <a:latin typeface="Calibri" pitchFamily="34" charset="0"/>
                </a:rPr>
                <a:t>doc</a:t>
              </a:r>
              <a:r>
                <a:rPr lang="en-US" altLang="ko-KR" sz="1600" i="1" baseline="-25000" dirty="0">
                  <a:latin typeface="Calibri" pitchFamily="34" charset="0"/>
                </a:rPr>
                <a:t>3</a:t>
              </a:r>
            </a:p>
          </p:txBody>
        </p:sp>
        <p:sp>
          <p:nvSpPr>
            <p:cNvPr id="24" name="Line 140"/>
            <p:cNvSpPr>
              <a:spLocks noChangeShapeType="1"/>
            </p:cNvSpPr>
            <p:nvPr/>
          </p:nvSpPr>
          <p:spPr bwMode="auto">
            <a:xfrm>
              <a:off x="1381308" y="4794502"/>
              <a:ext cx="1439862" cy="647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Line 141"/>
            <p:cNvSpPr>
              <a:spLocks noChangeShapeType="1"/>
            </p:cNvSpPr>
            <p:nvPr/>
          </p:nvSpPr>
          <p:spPr bwMode="auto">
            <a:xfrm>
              <a:off x="1381308" y="4794502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Line 142"/>
            <p:cNvSpPr>
              <a:spLocks noChangeShapeType="1"/>
            </p:cNvSpPr>
            <p:nvPr/>
          </p:nvSpPr>
          <p:spPr bwMode="auto">
            <a:xfrm>
              <a:off x="1381308" y="5442202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 Box 6"/>
            <p:cNvSpPr txBox="1">
              <a:spLocks noChangeArrowheads="1"/>
            </p:cNvSpPr>
            <p:nvPr/>
          </p:nvSpPr>
          <p:spPr bwMode="auto">
            <a:xfrm>
              <a:off x="1676400" y="3822700"/>
              <a:ext cx="82041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ko-KR" sz="1400" dirty="0" smtClean="0">
                  <a:latin typeface="Calibri" pitchFamily="34" charset="0"/>
                </a:rPr>
                <a:t>Contains</a:t>
              </a:r>
              <a:endParaRPr lang="en-US" altLang="ko-KR" sz="1400" dirty="0">
                <a:latin typeface="Calibri" pitchFamily="34" charset="0"/>
              </a:endParaRPr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1373370" y="5446964"/>
              <a:ext cx="1447800" cy="381000"/>
            </a:xfrm>
            <a:custGeom>
              <a:avLst/>
              <a:gdLst>
                <a:gd name="T0" fmla="*/ 0 w 1056"/>
                <a:gd name="T1" fmla="*/ 0 h 240"/>
                <a:gd name="T2" fmla="*/ 528 w 1056"/>
                <a:gd name="T3" fmla="*/ 240 h 240"/>
                <a:gd name="T4" fmla="*/ 1056 w 1056"/>
                <a:gd name="T5" fmla="*/ 0 h 240"/>
                <a:gd name="T6" fmla="*/ 0 60000 65536"/>
                <a:gd name="T7" fmla="*/ 0 60000 65536"/>
                <a:gd name="T8" fmla="*/ 0 60000 65536"/>
                <a:gd name="T9" fmla="*/ 0 w 1056"/>
                <a:gd name="T10" fmla="*/ 0 h 240"/>
                <a:gd name="T11" fmla="*/ 1056 w 1056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56" h="240">
                  <a:moveTo>
                    <a:pt x="0" y="0"/>
                  </a:moveTo>
                  <a:cubicBezTo>
                    <a:pt x="176" y="120"/>
                    <a:pt x="352" y="240"/>
                    <a:pt x="528" y="240"/>
                  </a:cubicBezTo>
                  <a:cubicBezTo>
                    <a:pt x="704" y="240"/>
                    <a:pt x="880" y="120"/>
                    <a:pt x="1056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182591" y="3599639"/>
            <a:ext cx="2457972" cy="2691064"/>
            <a:chOff x="6152628" y="3441700"/>
            <a:chExt cx="2457972" cy="2691064"/>
          </a:xfrm>
        </p:grpSpPr>
        <p:sp>
          <p:nvSpPr>
            <p:cNvPr id="29" name="Line 194"/>
            <p:cNvSpPr>
              <a:spLocks noChangeShapeType="1"/>
            </p:cNvSpPr>
            <p:nvPr/>
          </p:nvSpPr>
          <p:spPr bwMode="auto">
            <a:xfrm flipV="1">
              <a:off x="6553200" y="4813300"/>
              <a:ext cx="15240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Rectangle 5"/>
            <p:cNvSpPr>
              <a:spLocks noChangeArrowheads="1"/>
            </p:cNvSpPr>
            <p:nvPr/>
          </p:nvSpPr>
          <p:spPr bwMode="auto">
            <a:xfrm>
              <a:off x="6184378" y="3868989"/>
              <a:ext cx="647700" cy="2263775"/>
            </a:xfrm>
            <a:prstGeom prst="rect">
              <a:avLst/>
            </a:prstGeom>
            <a:noFill/>
            <a:ln w="19050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en-US"/>
            </a:p>
          </p:txBody>
        </p:sp>
        <p:sp>
          <p:nvSpPr>
            <p:cNvPr id="31" name="Text Box 6"/>
            <p:cNvSpPr txBox="1">
              <a:spLocks noChangeArrowheads="1"/>
            </p:cNvSpPr>
            <p:nvPr/>
          </p:nvSpPr>
          <p:spPr bwMode="auto">
            <a:xfrm>
              <a:off x="6152628" y="3441952"/>
              <a:ext cx="70326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ko-KR" dirty="0" smtClean="0">
                  <a:latin typeface="Calibri" pitchFamily="34" charset="0"/>
                </a:rPr>
                <a:t>Users</a:t>
              </a:r>
              <a:endParaRPr lang="en-US" altLang="ko-KR" dirty="0">
                <a:latin typeface="Calibri" pitchFamily="34" charset="0"/>
              </a:endParaRPr>
            </a:p>
          </p:txBody>
        </p:sp>
        <p:sp>
          <p:nvSpPr>
            <p:cNvPr id="32" name="Text Box 6"/>
            <p:cNvSpPr txBox="1">
              <a:spLocks noChangeArrowheads="1"/>
            </p:cNvSpPr>
            <p:nvPr/>
          </p:nvSpPr>
          <p:spPr bwMode="auto">
            <a:xfrm>
              <a:off x="7745683" y="3441700"/>
              <a:ext cx="86491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ko-KR" dirty="0" smtClean="0">
                  <a:latin typeface="Calibri" pitchFamily="34" charset="0"/>
                </a:rPr>
                <a:t>Movies</a:t>
              </a:r>
              <a:endParaRPr lang="en-US" altLang="ko-KR" dirty="0">
                <a:latin typeface="Calibri" pitchFamily="34" charset="0"/>
              </a:endParaRPr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auto">
            <a:xfrm>
              <a:off x="7840141" y="3868989"/>
              <a:ext cx="647700" cy="2263775"/>
            </a:xfrm>
            <a:prstGeom prst="rect">
              <a:avLst/>
            </a:prstGeom>
            <a:noFill/>
            <a:ln w="19050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en-US"/>
            </a:p>
          </p:txBody>
        </p:sp>
        <p:sp>
          <p:nvSpPr>
            <p:cNvPr id="34" name="Oval 126"/>
            <p:cNvSpPr>
              <a:spLocks noChangeArrowheads="1"/>
            </p:cNvSpPr>
            <p:nvPr/>
          </p:nvSpPr>
          <p:spPr bwMode="auto">
            <a:xfrm>
              <a:off x="8083028" y="4069014"/>
              <a:ext cx="144463" cy="14446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Oval 127"/>
            <p:cNvSpPr>
              <a:spLocks noChangeArrowheads="1"/>
            </p:cNvSpPr>
            <p:nvPr/>
          </p:nvSpPr>
          <p:spPr bwMode="auto">
            <a:xfrm>
              <a:off x="8083028" y="4716714"/>
              <a:ext cx="144463" cy="14446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Oval 128"/>
            <p:cNvSpPr>
              <a:spLocks noChangeArrowheads="1"/>
            </p:cNvSpPr>
            <p:nvPr/>
          </p:nvSpPr>
          <p:spPr bwMode="auto">
            <a:xfrm>
              <a:off x="8073503" y="5369177"/>
              <a:ext cx="144463" cy="14446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Line 129"/>
            <p:cNvSpPr>
              <a:spLocks noChangeShapeType="1"/>
            </p:cNvSpPr>
            <p:nvPr/>
          </p:nvSpPr>
          <p:spPr bwMode="auto">
            <a:xfrm>
              <a:off x="6570141" y="4146802"/>
              <a:ext cx="14906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 Box 6"/>
            <p:cNvSpPr txBox="1">
              <a:spLocks noChangeArrowheads="1"/>
            </p:cNvSpPr>
            <p:nvPr/>
          </p:nvSpPr>
          <p:spPr bwMode="auto">
            <a:xfrm>
              <a:off x="7761137" y="4161089"/>
              <a:ext cx="77457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i="1" dirty="0" smtClean="0">
                  <a:latin typeface="Calibri" pitchFamily="34" charset="0"/>
                </a:rPr>
                <a:t>Love</a:t>
              </a:r>
            </a:p>
            <a:p>
              <a:pPr algn="ctr"/>
              <a:r>
                <a:rPr lang="en-US" altLang="ko-KR" sz="1400" i="1" dirty="0" smtClean="0">
                  <a:latin typeface="Calibri" pitchFamily="34" charset="0"/>
                </a:rPr>
                <a:t>Actually</a:t>
              </a:r>
              <a:endParaRPr lang="en-US" altLang="ko-KR" sz="1400" i="1" dirty="0">
                <a:latin typeface="Calibri" pitchFamily="34" charset="0"/>
              </a:endParaRPr>
            </a:p>
          </p:txBody>
        </p:sp>
        <p:sp>
          <p:nvSpPr>
            <p:cNvPr id="39" name="Text Box 6"/>
            <p:cNvSpPr txBox="1">
              <a:spLocks noChangeArrowheads="1"/>
            </p:cNvSpPr>
            <p:nvPr/>
          </p:nvSpPr>
          <p:spPr bwMode="auto">
            <a:xfrm>
              <a:off x="7779969" y="4889500"/>
              <a:ext cx="76328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i="1" dirty="0" smtClean="0">
                  <a:latin typeface="Calibri" pitchFamily="34" charset="0"/>
                </a:rPr>
                <a:t>Twilight</a:t>
              </a:r>
            </a:p>
          </p:txBody>
        </p:sp>
        <p:sp>
          <p:nvSpPr>
            <p:cNvPr id="40" name="Text Box 6"/>
            <p:cNvSpPr txBox="1">
              <a:spLocks noChangeArrowheads="1"/>
            </p:cNvSpPr>
            <p:nvPr/>
          </p:nvSpPr>
          <p:spPr bwMode="auto">
            <a:xfrm>
              <a:off x="7779928" y="5496123"/>
              <a:ext cx="76495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i="1" dirty="0" smtClean="0">
                  <a:latin typeface="Calibri" pitchFamily="34" charset="0"/>
                </a:rPr>
                <a:t>Batman</a:t>
              </a:r>
              <a:endParaRPr lang="en-US" altLang="ko-KR" sz="1400" i="1" dirty="0">
                <a:latin typeface="Calibri" pitchFamily="34" charset="0"/>
              </a:endParaRPr>
            </a:p>
          </p:txBody>
        </p:sp>
        <p:sp>
          <p:nvSpPr>
            <p:cNvPr id="41" name="Oval 133"/>
            <p:cNvSpPr>
              <a:spLocks noChangeArrowheads="1"/>
            </p:cNvSpPr>
            <p:nvPr/>
          </p:nvSpPr>
          <p:spPr bwMode="auto">
            <a:xfrm>
              <a:off x="6438378" y="4069014"/>
              <a:ext cx="144463" cy="14446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2" name="Oval 134"/>
            <p:cNvSpPr>
              <a:spLocks noChangeArrowheads="1"/>
            </p:cNvSpPr>
            <p:nvPr/>
          </p:nvSpPr>
          <p:spPr bwMode="auto">
            <a:xfrm>
              <a:off x="6438378" y="4716714"/>
              <a:ext cx="144463" cy="14446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3" name="Oval 135"/>
            <p:cNvSpPr>
              <a:spLocks noChangeArrowheads="1"/>
            </p:cNvSpPr>
            <p:nvPr/>
          </p:nvSpPr>
          <p:spPr bwMode="auto">
            <a:xfrm>
              <a:off x="6443141" y="5369177"/>
              <a:ext cx="144462" cy="14446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4" name="Text Box 6"/>
            <p:cNvSpPr txBox="1">
              <a:spLocks noChangeArrowheads="1"/>
            </p:cNvSpPr>
            <p:nvPr/>
          </p:nvSpPr>
          <p:spPr bwMode="auto">
            <a:xfrm>
              <a:off x="6226574" y="4161089"/>
              <a:ext cx="56489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i="1" dirty="0" err="1" smtClean="0">
                  <a:latin typeface="Calibri" pitchFamily="34" charset="0"/>
                </a:rPr>
                <a:t>alice</a:t>
              </a:r>
              <a:endParaRPr lang="en-US" altLang="ko-KR" sz="1600" i="1" baseline="-25000" dirty="0">
                <a:latin typeface="Calibri" pitchFamily="34" charset="0"/>
              </a:endParaRPr>
            </a:p>
          </p:txBody>
        </p:sp>
        <p:sp>
          <p:nvSpPr>
            <p:cNvPr id="45" name="Text Box 6"/>
            <p:cNvSpPr txBox="1">
              <a:spLocks noChangeArrowheads="1"/>
            </p:cNvSpPr>
            <p:nvPr/>
          </p:nvSpPr>
          <p:spPr bwMode="auto">
            <a:xfrm>
              <a:off x="6256404" y="4789739"/>
              <a:ext cx="50206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i="1" dirty="0" smtClean="0">
                  <a:latin typeface="Calibri" pitchFamily="34" charset="0"/>
                </a:rPr>
                <a:t>bob</a:t>
              </a:r>
              <a:endParaRPr lang="en-US" altLang="ko-KR" sz="1600" i="1" baseline="-25000" dirty="0">
                <a:latin typeface="Calibri" pitchFamily="34" charset="0"/>
              </a:endParaRPr>
            </a:p>
          </p:txBody>
        </p:sp>
        <p:sp>
          <p:nvSpPr>
            <p:cNvPr id="46" name="Text Box 6"/>
            <p:cNvSpPr txBox="1">
              <a:spLocks noChangeArrowheads="1"/>
            </p:cNvSpPr>
            <p:nvPr/>
          </p:nvSpPr>
          <p:spPr bwMode="auto">
            <a:xfrm>
              <a:off x="6272274" y="5442202"/>
              <a:ext cx="47032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i="1" dirty="0" smtClean="0">
                  <a:latin typeface="Calibri" pitchFamily="34" charset="0"/>
                </a:rPr>
                <a:t>eve</a:t>
              </a:r>
              <a:endParaRPr lang="en-US" altLang="ko-KR" sz="1600" i="1" baseline="-25000" dirty="0">
                <a:latin typeface="Calibri" pitchFamily="34" charset="0"/>
              </a:endParaRPr>
            </a:p>
          </p:txBody>
        </p:sp>
        <p:sp>
          <p:nvSpPr>
            <p:cNvPr id="47" name="Line 140"/>
            <p:cNvSpPr>
              <a:spLocks noChangeShapeType="1"/>
            </p:cNvSpPr>
            <p:nvPr/>
          </p:nvSpPr>
          <p:spPr bwMode="auto">
            <a:xfrm>
              <a:off x="6620941" y="4794502"/>
              <a:ext cx="1439862" cy="647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Line 141"/>
            <p:cNvSpPr>
              <a:spLocks noChangeShapeType="1"/>
            </p:cNvSpPr>
            <p:nvPr/>
          </p:nvSpPr>
          <p:spPr bwMode="auto">
            <a:xfrm>
              <a:off x="6620941" y="4794502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" name="Line 142"/>
            <p:cNvSpPr>
              <a:spLocks noChangeShapeType="1"/>
            </p:cNvSpPr>
            <p:nvPr/>
          </p:nvSpPr>
          <p:spPr bwMode="auto">
            <a:xfrm flipV="1">
              <a:off x="6553200" y="4127500"/>
              <a:ext cx="1523999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Text Box 6"/>
            <p:cNvSpPr txBox="1">
              <a:spLocks noChangeArrowheads="1"/>
            </p:cNvSpPr>
            <p:nvPr/>
          </p:nvSpPr>
          <p:spPr bwMode="auto">
            <a:xfrm>
              <a:off x="6962193" y="3822700"/>
              <a:ext cx="81259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atin typeface="Calibri" pitchFamily="34" charset="0"/>
                </a:rPr>
                <a:t>Watches</a:t>
              </a:r>
              <a:endParaRPr lang="en-US" altLang="ko-KR" sz="1400" dirty="0">
                <a:latin typeface="Calibri" pitchFamily="34" charset="0"/>
              </a:endParaRPr>
            </a:p>
          </p:txBody>
        </p:sp>
        <p:sp>
          <p:nvSpPr>
            <p:cNvPr id="59" name="Line 140"/>
            <p:cNvSpPr>
              <a:spLocks noChangeShapeType="1"/>
            </p:cNvSpPr>
            <p:nvPr/>
          </p:nvSpPr>
          <p:spPr bwMode="auto">
            <a:xfrm>
              <a:off x="6584844" y="4151564"/>
              <a:ext cx="1492355" cy="6617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242425" y="3599891"/>
            <a:ext cx="2264538" cy="2690812"/>
            <a:chOff x="4212462" y="3441952"/>
            <a:chExt cx="2264538" cy="2690812"/>
          </a:xfrm>
        </p:grpSpPr>
        <p:sp>
          <p:nvSpPr>
            <p:cNvPr id="51" name="Text Box 6"/>
            <p:cNvSpPr txBox="1">
              <a:spLocks noChangeArrowheads="1"/>
            </p:cNvSpPr>
            <p:nvPr/>
          </p:nvSpPr>
          <p:spPr bwMode="auto">
            <a:xfrm>
              <a:off x="4289835" y="3441952"/>
              <a:ext cx="70326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ko-KR" dirty="0" smtClean="0">
                  <a:latin typeface="Calibri" pitchFamily="34" charset="0"/>
                </a:rPr>
                <a:t>Users</a:t>
              </a:r>
              <a:endParaRPr lang="en-US" altLang="ko-KR" dirty="0">
                <a:latin typeface="Calibri" pitchFamily="34" charset="0"/>
              </a:endParaRPr>
            </a:p>
          </p:txBody>
        </p:sp>
        <p:sp>
          <p:nvSpPr>
            <p:cNvPr id="52" name="Rectangle 5"/>
            <p:cNvSpPr>
              <a:spLocks noChangeArrowheads="1"/>
            </p:cNvSpPr>
            <p:nvPr/>
          </p:nvSpPr>
          <p:spPr bwMode="auto">
            <a:xfrm>
              <a:off x="4285862" y="3868989"/>
              <a:ext cx="710949" cy="2263775"/>
            </a:xfrm>
            <a:prstGeom prst="rect">
              <a:avLst/>
            </a:prstGeom>
            <a:noFill/>
            <a:ln w="19050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en-US"/>
            </a:p>
          </p:txBody>
        </p:sp>
        <p:sp>
          <p:nvSpPr>
            <p:cNvPr id="53" name="Oval 126"/>
            <p:cNvSpPr>
              <a:spLocks noChangeArrowheads="1"/>
            </p:cNvSpPr>
            <p:nvPr/>
          </p:nvSpPr>
          <p:spPr bwMode="auto">
            <a:xfrm>
              <a:off x="4573336" y="4069014"/>
              <a:ext cx="144463" cy="14446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4" name="Oval 127"/>
            <p:cNvSpPr>
              <a:spLocks noChangeArrowheads="1"/>
            </p:cNvSpPr>
            <p:nvPr/>
          </p:nvSpPr>
          <p:spPr bwMode="auto">
            <a:xfrm>
              <a:off x="4573336" y="4716714"/>
              <a:ext cx="144463" cy="14446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5" name="Oval 128"/>
            <p:cNvSpPr>
              <a:spLocks noChangeArrowheads="1"/>
            </p:cNvSpPr>
            <p:nvPr/>
          </p:nvSpPr>
          <p:spPr bwMode="auto">
            <a:xfrm>
              <a:off x="4563811" y="5369177"/>
              <a:ext cx="144463" cy="14446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Text Box 6"/>
            <p:cNvSpPr txBox="1">
              <a:spLocks noChangeArrowheads="1"/>
            </p:cNvSpPr>
            <p:nvPr/>
          </p:nvSpPr>
          <p:spPr bwMode="auto">
            <a:xfrm>
              <a:off x="4315407" y="4161089"/>
              <a:ext cx="697627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ko-KR" sz="1400" i="1" dirty="0" err="1" smtClean="0">
                  <a:latin typeface="Calibri" pitchFamily="34" charset="0"/>
                </a:rPr>
                <a:t>barack</a:t>
              </a:r>
              <a:endParaRPr lang="en-US" altLang="ko-KR" sz="1400" i="1" dirty="0" smtClean="0">
                <a:latin typeface="Calibri" pitchFamily="34" charset="0"/>
              </a:endParaRPr>
            </a:p>
            <a:p>
              <a:pPr algn="l"/>
              <a:r>
                <a:rPr lang="en-US" altLang="ko-KR" sz="1400" i="1" dirty="0" err="1" smtClean="0">
                  <a:latin typeface="Calibri" pitchFamily="34" charset="0"/>
                </a:rPr>
                <a:t>obama</a:t>
              </a:r>
              <a:endParaRPr lang="en-US" altLang="ko-KR" sz="1400" i="1" dirty="0">
                <a:latin typeface="Calibri" pitchFamily="34" charset="0"/>
              </a:endParaRPr>
            </a:p>
          </p:txBody>
        </p:sp>
        <p:sp>
          <p:nvSpPr>
            <p:cNvPr id="57" name="Text Box 6"/>
            <p:cNvSpPr txBox="1">
              <a:spLocks noChangeArrowheads="1"/>
            </p:cNvSpPr>
            <p:nvPr/>
          </p:nvSpPr>
          <p:spPr bwMode="auto">
            <a:xfrm>
              <a:off x="4360076" y="4789739"/>
              <a:ext cx="58368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i="1" dirty="0" err="1" smtClean="0">
                  <a:latin typeface="Calibri" pitchFamily="34" charset="0"/>
                </a:rPr>
                <a:t>hugh</a:t>
              </a:r>
              <a:endParaRPr lang="en-US" altLang="ko-KR" sz="1400" i="1" dirty="0" smtClean="0">
                <a:latin typeface="Calibri" pitchFamily="34" charset="0"/>
              </a:endParaRPr>
            </a:p>
            <a:p>
              <a:pPr algn="ctr"/>
              <a:r>
                <a:rPr lang="en-US" altLang="ko-KR" sz="1400" i="1" dirty="0" smtClean="0">
                  <a:latin typeface="Calibri" pitchFamily="34" charset="0"/>
                </a:rPr>
                <a:t>grant</a:t>
              </a:r>
              <a:endParaRPr lang="en-US" altLang="ko-KR" sz="1400" i="1" dirty="0">
                <a:latin typeface="Calibri" pitchFamily="34" charset="0"/>
              </a:endParaRPr>
            </a:p>
          </p:txBody>
        </p:sp>
        <p:sp>
          <p:nvSpPr>
            <p:cNvPr id="58" name="Text Box 6"/>
            <p:cNvSpPr txBox="1">
              <a:spLocks noChangeArrowheads="1"/>
            </p:cNvSpPr>
            <p:nvPr/>
          </p:nvSpPr>
          <p:spPr bwMode="auto">
            <a:xfrm>
              <a:off x="4212462" y="5442202"/>
              <a:ext cx="880497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i="1" dirty="0" err="1" smtClean="0">
                  <a:latin typeface="Calibri" pitchFamily="34" charset="0"/>
                </a:rPr>
                <a:t>robert</a:t>
              </a:r>
              <a:endParaRPr lang="en-US" altLang="ko-KR" sz="1400" i="1" dirty="0" smtClean="0">
                <a:latin typeface="Calibri" pitchFamily="34" charset="0"/>
              </a:endParaRPr>
            </a:p>
            <a:p>
              <a:pPr algn="ctr"/>
              <a:r>
                <a:rPr lang="en-US" altLang="ko-KR" sz="1400" i="1" dirty="0" err="1" smtClean="0">
                  <a:latin typeface="Calibri" pitchFamily="34" charset="0"/>
                </a:rPr>
                <a:t>pattinson</a:t>
              </a:r>
              <a:endParaRPr lang="en-US" altLang="ko-KR" sz="1400" i="1" dirty="0">
                <a:latin typeface="Calibri" pitchFamily="34" charset="0"/>
              </a:endParaRPr>
            </a:p>
          </p:txBody>
        </p:sp>
        <p:sp>
          <p:nvSpPr>
            <p:cNvPr id="60" name="Line 129"/>
            <p:cNvSpPr>
              <a:spLocks noChangeShapeType="1"/>
            </p:cNvSpPr>
            <p:nvPr/>
          </p:nvSpPr>
          <p:spPr bwMode="auto">
            <a:xfrm flipH="1">
              <a:off x="4724400" y="4146802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Line 129"/>
            <p:cNvSpPr>
              <a:spLocks noChangeShapeType="1"/>
            </p:cNvSpPr>
            <p:nvPr/>
          </p:nvSpPr>
          <p:spPr bwMode="auto">
            <a:xfrm flipH="1">
              <a:off x="4724400" y="4813300"/>
              <a:ext cx="17526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" name="Line 129"/>
            <p:cNvSpPr>
              <a:spLocks noChangeShapeType="1"/>
            </p:cNvSpPr>
            <p:nvPr/>
          </p:nvSpPr>
          <p:spPr bwMode="auto">
            <a:xfrm flipH="1">
              <a:off x="4724400" y="4127500"/>
              <a:ext cx="17526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3" name="Line 129"/>
            <p:cNvSpPr>
              <a:spLocks noChangeShapeType="1"/>
            </p:cNvSpPr>
            <p:nvPr/>
          </p:nvSpPr>
          <p:spPr bwMode="auto">
            <a:xfrm flipH="1" flipV="1">
              <a:off x="4724400" y="4813300"/>
              <a:ext cx="17526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4" name="Line 129"/>
            <p:cNvSpPr>
              <a:spLocks noChangeShapeType="1"/>
            </p:cNvSpPr>
            <p:nvPr/>
          </p:nvSpPr>
          <p:spPr bwMode="auto">
            <a:xfrm flipH="1" flipV="1">
              <a:off x="4724400" y="4203700"/>
              <a:ext cx="17526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Line 129"/>
            <p:cNvSpPr>
              <a:spLocks noChangeShapeType="1"/>
            </p:cNvSpPr>
            <p:nvPr/>
          </p:nvSpPr>
          <p:spPr bwMode="auto">
            <a:xfrm flipH="1" flipV="1">
              <a:off x="4724400" y="4203700"/>
              <a:ext cx="175260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6" name="Line 129"/>
            <p:cNvSpPr>
              <a:spLocks noChangeShapeType="1"/>
            </p:cNvSpPr>
            <p:nvPr/>
          </p:nvSpPr>
          <p:spPr bwMode="auto">
            <a:xfrm flipH="1">
              <a:off x="4724400" y="5422900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7" name="Text Box 6"/>
            <p:cNvSpPr txBox="1">
              <a:spLocks noChangeArrowheads="1"/>
            </p:cNvSpPr>
            <p:nvPr/>
          </p:nvSpPr>
          <p:spPr bwMode="auto">
            <a:xfrm>
              <a:off x="5221419" y="3822700"/>
              <a:ext cx="73295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atin typeface="Calibri" pitchFamily="34" charset="0"/>
                </a:rPr>
                <a:t>Follows</a:t>
              </a:r>
              <a:endParaRPr lang="en-US" altLang="ko-KR" sz="1400" dirty="0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3502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3" descr="base-bia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597765"/>
            <a:ext cx="8547116" cy="347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Curse of “Popularity Noise”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result</a:t>
            </a:r>
          </a:p>
          <a:p>
            <a:pPr lvl="1"/>
            <a:r>
              <a:rPr lang="en-US" dirty="0" smtClean="0"/>
              <a:t>LDA is applied to the Twitter follow graph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04800" y="4194687"/>
            <a:ext cx="8547116" cy="1876323"/>
            <a:chOff x="304800" y="4194687"/>
            <a:chExt cx="8547116" cy="1876323"/>
          </a:xfrm>
        </p:grpSpPr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304800" y="4194687"/>
              <a:ext cx="8547116" cy="279400"/>
            </a:xfrm>
            <a:prstGeom prst="rect">
              <a:avLst/>
            </a:prstGeom>
            <a:noFill/>
            <a:ln w="38100">
              <a:solidFill>
                <a:srgbClr val="FF6600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Rectangle 10"/>
            <p:cNvSpPr>
              <a:spLocks noChangeArrowheads="1"/>
            </p:cNvSpPr>
            <p:nvPr/>
          </p:nvSpPr>
          <p:spPr bwMode="auto">
            <a:xfrm>
              <a:off x="304800" y="5786694"/>
              <a:ext cx="8547116" cy="284316"/>
            </a:xfrm>
            <a:prstGeom prst="rect">
              <a:avLst/>
            </a:prstGeom>
            <a:noFill/>
            <a:ln w="38100">
              <a:solidFill>
                <a:srgbClr val="FF6600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142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Curse of “Popularity Noise”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LDA requires that all words appear roughly at the same frequency</a:t>
            </a:r>
          </a:p>
          <a:p>
            <a:pPr lvl="1"/>
            <a:r>
              <a:rPr lang="en-US" dirty="0" smtClean="0"/>
              <a:t>“Solution”: Remove too frequent or too infrequent words</a:t>
            </a:r>
          </a:p>
          <a:p>
            <a:pPr lvl="1"/>
            <a:r>
              <a:rPr lang="en-US" dirty="0" smtClean="0"/>
              <a:t>This “hack” works fine for textual data because too frequent words are function words without much meaning</a:t>
            </a:r>
          </a:p>
          <a:p>
            <a:r>
              <a:rPr lang="en-US" dirty="0"/>
              <a:t>But in data from other domains</a:t>
            </a:r>
          </a:p>
          <a:p>
            <a:pPr lvl="1"/>
            <a:r>
              <a:rPr lang="en-US" dirty="0"/>
              <a:t>Frequent items are often items of interest in other domains</a:t>
            </a:r>
          </a:p>
          <a:p>
            <a:pPr lvl="1"/>
            <a:r>
              <a:rPr lang="en-US" dirty="0"/>
              <a:t>Cannot </a:t>
            </a:r>
            <a:r>
              <a:rPr lang="en-US" dirty="0" smtClean="0"/>
              <a:t>simply </a:t>
            </a:r>
            <a:r>
              <a:rPr lang="en-US" dirty="0"/>
              <a:t>remove </a:t>
            </a:r>
            <a:r>
              <a:rPr lang="en-US" dirty="0" smtClean="0"/>
              <a:t>frequent items </a:t>
            </a:r>
            <a:r>
              <a:rPr lang="en-US" dirty="0"/>
              <a:t>from </a:t>
            </a:r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02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LDA</a:t>
            </a:r>
          </a:p>
          <a:p>
            <a:pPr lvl="1"/>
            <a:r>
              <a:rPr lang="en-US" dirty="0" smtClean="0"/>
              <a:t>Document generation model</a:t>
            </a:r>
          </a:p>
          <a:p>
            <a:pPr lvl="1"/>
            <a:r>
              <a:rPr lang="en-US" dirty="0" smtClean="0"/>
              <a:t>LDA inference</a:t>
            </a:r>
          </a:p>
          <a:p>
            <a:r>
              <a:rPr lang="en-US" dirty="0" smtClean="0"/>
              <a:t>Introduction to popularity-aware topic model</a:t>
            </a:r>
          </a:p>
          <a:p>
            <a:pPr lvl="1"/>
            <a:r>
              <a:rPr lang="en-US" dirty="0" smtClean="0"/>
              <a:t>Popularity path</a:t>
            </a:r>
          </a:p>
          <a:p>
            <a:pPr lvl="1"/>
            <a:r>
              <a:rPr lang="en-US" dirty="0" smtClean="0"/>
              <a:t>Inference</a:t>
            </a:r>
          </a:p>
          <a:p>
            <a:pPr lvl="1"/>
            <a:r>
              <a:rPr lang="en-US" dirty="0" smtClean="0"/>
              <a:t>Experimental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301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TC101859861[[fn=Tradeshow]]</Template>
  <TotalTime>1124</TotalTime>
  <Words>841</Words>
  <Application>Microsoft Macintosh PowerPoint</Application>
  <PresentationFormat>On-screen Show (4:3)</PresentationFormat>
  <Paragraphs>229</Paragraphs>
  <Slides>26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Office Theme</vt:lpstr>
      <vt:lpstr>Equation</vt:lpstr>
      <vt:lpstr>Popularity-Aware Topic Model for Social Graphs</vt:lpstr>
      <vt:lpstr>Grouping Users</vt:lpstr>
      <vt:lpstr>Grouping Music</vt:lpstr>
      <vt:lpstr>Grouping Words</vt:lpstr>
      <vt:lpstr>Core Issue</vt:lpstr>
      <vt:lpstr>Topic Models for Graphs</vt:lpstr>
      <vt:lpstr>Curse of “Popularity Noise”</vt:lpstr>
      <vt:lpstr>Curse of “Popularity Noise”</vt:lpstr>
      <vt:lpstr>Overview</vt:lpstr>
      <vt:lpstr>Document Generation Model</vt:lpstr>
      <vt:lpstr>Probabilistic Topic Model</vt:lpstr>
      <vt:lpstr>Probabilistic Document Model</vt:lpstr>
      <vt:lpstr>Plate Notation of LDA</vt:lpstr>
      <vt:lpstr>How Is the Model Used for the Task?</vt:lpstr>
      <vt:lpstr>Generative Model vs Inference (1)</vt:lpstr>
      <vt:lpstr>Generative Model vs Inference (2)</vt:lpstr>
      <vt:lpstr>Addressing Popularity Noise</vt:lpstr>
      <vt:lpstr>Plate Notation</vt:lpstr>
      <vt:lpstr>Model Inferencing by Gibbs Sampling</vt:lpstr>
      <vt:lpstr>Twitter Dataset</vt:lpstr>
      <vt:lpstr>Perplexity</vt:lpstr>
      <vt:lpstr>Survey</vt:lpstr>
      <vt:lpstr>Quality</vt:lpstr>
      <vt:lpstr>Example Topic Groups</vt:lpstr>
      <vt:lpstr>Conclusion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from Data</dc:title>
  <dc:creator>cho</dc:creator>
  <cp:lastModifiedBy>Junghoo Cho</cp:lastModifiedBy>
  <cp:revision>137</cp:revision>
  <dcterms:created xsi:type="dcterms:W3CDTF">2013-07-16T23:19:28Z</dcterms:created>
  <dcterms:modified xsi:type="dcterms:W3CDTF">2014-05-31T00:08:36Z</dcterms:modified>
</cp:coreProperties>
</file>